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58"/>
  </p:notesMasterIdLst>
  <p:sldIdLst>
    <p:sldId id="271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77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347" r:id="rId39"/>
    <p:sldId id="348" r:id="rId40"/>
    <p:sldId id="349" r:id="rId41"/>
    <p:sldId id="350" r:id="rId42"/>
    <p:sldId id="351" r:id="rId43"/>
    <p:sldId id="352" r:id="rId44"/>
    <p:sldId id="353" r:id="rId45"/>
    <p:sldId id="354" r:id="rId46"/>
    <p:sldId id="355" r:id="rId47"/>
    <p:sldId id="356" r:id="rId48"/>
    <p:sldId id="357" r:id="rId49"/>
    <p:sldId id="358" r:id="rId50"/>
    <p:sldId id="359" r:id="rId51"/>
    <p:sldId id="360" r:id="rId52"/>
    <p:sldId id="361" r:id="rId53"/>
    <p:sldId id="362" r:id="rId54"/>
    <p:sldId id="363" r:id="rId55"/>
    <p:sldId id="364" r:id="rId56"/>
    <p:sldId id="310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80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2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EF6EA-26B4-4DA5-B697-9969159E7EA6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CDF44-D452-4C61-97C3-7DA124440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4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A79-DDBE-4D0B-913C-96E29529865A}" type="datetime1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0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F1FD-B482-4E83-B3FB-51B18A09EF2C}" type="datetime1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7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0806-D936-478B-AF64-D73DCFF5F7F6}" type="datetime1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1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3D68F-7BD8-4C28-AB84-2833C0F6C320}" type="slidenum">
              <a:rPr lang="sr-Latn-CS" altLang="en-US"/>
              <a:pPr>
                <a:defRPr/>
              </a:pPr>
              <a:t>‹#›</a:t>
            </a:fld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2709073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B346-6ED4-41AE-ABDC-76B79DEEA66B}" type="datetime1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3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7B0AC-821B-48FC-916B-7F7E509A47DD}" type="datetime1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6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002E-17F3-46D2-8209-2F13EA501011}" type="datetime1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9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EE83-E9D7-4E16-950F-1872409135A4}" type="datetime1">
              <a:rPr lang="en-US" smtClean="0"/>
              <a:t>12/8/2020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0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5D0B-4DC6-42AD-9ECA-FCAE5BD2D561}" type="datetime1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8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E203-5910-4708-AF1C-D8F6E02F8F10}" type="datetime1">
              <a:rPr lang="en-US" smtClean="0"/>
              <a:t>12/8/2020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9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6598F-E423-45DF-8BDB-27BA356B2750}" type="datetime1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4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39C9-800D-4430-8527-CADB0147BEAD}" type="datetime1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1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296FF-2FE7-4B4A-86A7-089E2B07BFEE}" type="datetime1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05A82-540F-44F6-907A-49035C5D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6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6E8601D-C1EC-4117-A63D-BE06A36A281A}"/>
              </a:ext>
            </a:extLst>
          </p:cNvPr>
          <p:cNvSpPr/>
          <p:nvPr/>
        </p:nvSpPr>
        <p:spPr>
          <a:xfrm>
            <a:off x="83221" y="1370255"/>
            <a:ext cx="8588589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GB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hr-H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Svjetlana Stoisavljević-Šatara</a:t>
            </a:r>
          </a:p>
          <a:p>
            <a:pPr algn="r"/>
            <a:r>
              <a:rPr lang="hr-H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Zavod za farmakologiju</a:t>
            </a:r>
          </a:p>
          <a:p>
            <a:pPr algn="r"/>
            <a:r>
              <a:rPr lang="hr-H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Medicinski fakultet, Banja Luka</a:t>
            </a:r>
            <a:endParaRPr lang="en-GB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bs-Latn-BA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D53ED6-F4BF-4037-B559-098F20616C42}"/>
              </a:ext>
            </a:extLst>
          </p:cNvPr>
          <p:cNvSpPr txBox="1"/>
          <p:nvPr/>
        </p:nvSpPr>
        <p:spPr>
          <a:xfrm>
            <a:off x="1981045" y="6246525"/>
            <a:ext cx="5171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900" b="1" dirty="0">
                <a:solidFill>
                  <a:schemeClr val="bg1"/>
                </a:solidFill>
              </a:rPr>
              <a:t>УНИВЕРЗИТЕТ У БАЊОЈ ЛУЦИ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</a:rPr>
              <a:t>UNIVERSITY OF BANJA LUKA</a:t>
            </a:r>
            <a:endParaRPr lang="sr-Cyrl-RS" sz="700" dirty="0">
              <a:solidFill>
                <a:schemeClr val="bg1"/>
              </a:solidFill>
            </a:endParaRPr>
          </a:p>
          <a:p>
            <a:pPr algn="ctr"/>
            <a:r>
              <a:rPr lang="sr-Cyrl-RS" sz="900" b="1" dirty="0">
                <a:solidFill>
                  <a:schemeClr val="bg1"/>
                </a:solidFill>
              </a:rPr>
              <a:t>МЕДИЦИНСКИ ФАКУЛТЕТ</a:t>
            </a:r>
            <a:endParaRPr lang="en-US" sz="900" b="1" dirty="0">
              <a:solidFill>
                <a:schemeClr val="bg1"/>
              </a:solidFill>
            </a:endParaRPr>
          </a:p>
          <a:p>
            <a:pPr algn="ctr"/>
            <a:r>
              <a:rPr lang="en-US" sz="700" dirty="0">
                <a:solidFill>
                  <a:schemeClr val="bg1"/>
                </a:solidFill>
              </a:rPr>
              <a:t>FACULTY OF MEDICINE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A8752ED-730C-4F47-8DA7-EB092EA0DE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18" y="6237210"/>
            <a:ext cx="601679" cy="5940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5ED642F-0A58-4082-9DC3-716F4ADC8E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99" y="6272669"/>
            <a:ext cx="446194" cy="5231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58780" y="1819960"/>
            <a:ext cx="5156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err="1"/>
              <a:t>Farmakološke</a:t>
            </a:r>
            <a:r>
              <a:rPr lang="en-GB" sz="3600" dirty="0"/>
              <a:t> </a:t>
            </a:r>
            <a:r>
              <a:rPr lang="en-GB" sz="3600" dirty="0" err="1"/>
              <a:t>osobine</a:t>
            </a:r>
            <a:r>
              <a:rPr lang="en-GB" sz="3600" dirty="0"/>
              <a:t> </a:t>
            </a:r>
            <a:r>
              <a:rPr lang="en-GB" sz="3600" dirty="0" err="1"/>
              <a:t>nesteroidnih</a:t>
            </a:r>
            <a:r>
              <a:rPr lang="en-GB" sz="3600" dirty="0"/>
              <a:t> </a:t>
            </a:r>
            <a:r>
              <a:rPr lang="en-GB" sz="3600" dirty="0" err="1"/>
              <a:t>antiinflamatornih</a:t>
            </a:r>
            <a:r>
              <a:rPr lang="en-GB" sz="3600" dirty="0"/>
              <a:t> </a:t>
            </a:r>
            <a:r>
              <a:rPr lang="en-GB" sz="3600" dirty="0" err="1"/>
              <a:t>lijekova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67916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3" name="Picture 4" descr="C:\Users\EC\Pictures\N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145967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848600" cy="7620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err="1" smtClean="0"/>
              <a:t>Mehani</a:t>
            </a:r>
            <a:r>
              <a:rPr lang="sr-Latn-CS" altLang="en-US" sz="3600" b="1" dirty="0" smtClean="0"/>
              <a:t>zam dejstva NSAIL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133600"/>
            <a:ext cx="7772400" cy="4191000"/>
          </a:xfrm>
        </p:spPr>
        <p:txBody>
          <a:bodyPr>
            <a:normAutofit/>
          </a:bodyPr>
          <a:lstStyle/>
          <a:p>
            <a:pPr algn="l" eaLnBrk="1" hangingPunct="1">
              <a:buFontTx/>
              <a:buChar char="•"/>
            </a:pPr>
            <a:r>
              <a:rPr lang="sr-Latn-CS" altLang="en-US" sz="3200" dirty="0" smtClean="0"/>
              <a:t>Inflamacija je reakcija tkiva na agens koji uzrokuje njegovo oštećenje</a:t>
            </a:r>
          </a:p>
          <a:p>
            <a:pPr algn="l" eaLnBrk="1" hangingPunct="1">
              <a:buFontTx/>
              <a:buChar char="•"/>
            </a:pPr>
            <a:endParaRPr lang="sr-Latn-CS" altLang="en-US" sz="3200" dirty="0" smtClean="0"/>
          </a:p>
          <a:p>
            <a:pPr algn="l" eaLnBrk="1" hangingPunct="1">
              <a:buFontTx/>
              <a:buChar char="•"/>
            </a:pPr>
            <a:r>
              <a:rPr lang="sr-Latn-CS" altLang="en-US" sz="3200" dirty="0" smtClean="0"/>
              <a:t>To je kompleksan proces u kome prostaglndini (PG) i leukotrijeni, imaju poseban značaj kao proinflamatorni posrednici koji nastaju na kraju metaboličkog puta arahidonske kiseline</a:t>
            </a:r>
          </a:p>
        </p:txBody>
      </p:sp>
    </p:spTree>
    <p:extLst>
      <p:ext uri="{BB962C8B-B14F-4D97-AF65-F5344CB8AC3E}">
        <p14:creationId xmlns:p14="http://schemas.microsoft.com/office/powerpoint/2010/main" val="88601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_New_Roman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09600" y="1447800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endParaRPr lang="en-US" altLang="en-US" sz="2800" b="1">
              <a:solidFill>
                <a:srgbClr val="FFFF00"/>
              </a:solidFill>
              <a:latin typeface="Times_New_Roman" charset="0"/>
              <a:cs typeface="Times New Roman" panose="02020603050405020304" pitchFamily="18" charset="0"/>
            </a:endParaRPr>
          </a:p>
        </p:txBody>
      </p:sp>
      <p:pic>
        <p:nvPicPr>
          <p:cNvPr id="12293" name="Picture 5" descr="SLIKA EEEE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6800"/>
            <a:ext cx="533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Oval 6"/>
          <p:cNvSpPr>
            <a:spLocks noChangeArrowheads="1"/>
          </p:cNvSpPr>
          <p:nvPr/>
        </p:nvSpPr>
        <p:spPr bwMode="auto">
          <a:xfrm>
            <a:off x="5105400" y="2590800"/>
            <a:ext cx="1981200" cy="381000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04800" y="457200"/>
            <a:ext cx="8153400" cy="584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Mehani</a:t>
            </a:r>
            <a:r>
              <a:rPr lang="sr-Latn-C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 dejstva NSAIL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50460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53400" cy="4572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/>
            <a:r>
              <a:rPr lang="sr-Latn-CS" altLang="en-US" sz="3600" b="1" dirty="0" smtClean="0"/>
              <a:t>Otkriće </a:t>
            </a:r>
            <a:r>
              <a:rPr lang="en-US" altLang="en-US" sz="3600" b="1" dirty="0" smtClean="0"/>
              <a:t>COX</a:t>
            </a:r>
            <a:r>
              <a:rPr lang="sr-Latn-CS" altLang="en-US" sz="3600" b="1" dirty="0" smtClean="0"/>
              <a:t>-2 </a:t>
            </a:r>
            <a:r>
              <a:rPr lang="sr-Latn-CS" altLang="en-US" sz="3600" dirty="0" smtClean="0"/>
              <a:t>(</a:t>
            </a:r>
            <a:r>
              <a:rPr lang="en-US" altLang="en-US" sz="3600" dirty="0" smtClean="0"/>
              <a:t>1991 by</a:t>
            </a:r>
            <a:r>
              <a:rPr lang="sr-Latn-CS" altLang="en-US" sz="3600" dirty="0" smtClean="0"/>
              <a:t> Daniel L. Simmons)</a:t>
            </a:r>
            <a:endParaRPr lang="en-US" altLang="en-US" sz="3600" dirty="0" smtClean="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873125" y="785813"/>
            <a:ext cx="208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latin typeface="Times" panose="02020603050405020304" pitchFamily="18" charset="0"/>
              </a:rPr>
              <a:t>Normal Tissue</a:t>
            </a:r>
            <a:endParaRPr lang="en-US" altLang="en-US" sz="2400" dirty="0">
              <a:latin typeface="Times" panose="02020603050405020304" pitchFamily="18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551488" y="915988"/>
            <a:ext cx="254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latin typeface="Times" panose="02020603050405020304" pitchFamily="18" charset="0"/>
              </a:rPr>
              <a:t>Inflammation Site</a:t>
            </a:r>
            <a:endParaRPr lang="en-US" altLang="en-US" sz="2400" dirty="0">
              <a:latin typeface="Times" panose="02020603050405020304" pitchFamily="18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104900" y="4713288"/>
            <a:ext cx="20161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" panose="02020603050405020304" pitchFamily="18" charset="0"/>
              </a:rPr>
              <a:t>Physiolgical</a:t>
            </a:r>
            <a:r>
              <a:rPr lang="en-US" altLang="en-US" sz="2400" b="1" dirty="0">
                <a:latin typeface="Times" panose="02020603050405020304" pitchFamily="18" charset="0"/>
              </a:rPr>
              <a:t> Prostaglandin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" panose="02020603050405020304" pitchFamily="18" charset="0"/>
              </a:rPr>
              <a:t>Production</a:t>
            </a:r>
            <a:endParaRPr lang="en-US" altLang="en-US" sz="2400" dirty="0">
              <a:latin typeface="Times" panose="02020603050405020304" pitchFamily="18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975225" y="4667250"/>
            <a:ext cx="20257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" panose="02020603050405020304" pitchFamily="18" charset="0"/>
              </a:rPr>
              <a:t>Pathological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" panose="02020603050405020304" pitchFamily="18" charset="0"/>
              </a:rPr>
              <a:t>Prostaglandin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" panose="02020603050405020304" pitchFamily="18" charset="0"/>
              </a:rPr>
              <a:t>Production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179513" y="2505075"/>
            <a:ext cx="2232025" cy="923925"/>
          </a:xfrm>
          <a:prstGeom prst="rect">
            <a:avLst/>
          </a:prstGeom>
          <a:solidFill>
            <a:srgbClr val="9CF3F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" panose="02020603050405020304" pitchFamily="18" charset="0"/>
              </a:rPr>
              <a:t>COX-1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" panose="02020603050405020304" pitchFamily="18" charset="0"/>
              </a:rPr>
              <a:t>Constitutive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4916488" y="2520950"/>
            <a:ext cx="2232025" cy="923925"/>
          </a:xfrm>
          <a:prstGeom prst="rect">
            <a:avLst/>
          </a:prstGeom>
          <a:solidFill>
            <a:srgbClr val="F0615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" panose="02020603050405020304" pitchFamily="18" charset="0"/>
              </a:rPr>
              <a:t>COX-2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" panose="02020603050405020304" pitchFamily="18" charset="0"/>
              </a:rPr>
              <a:t>Inducible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2868769" y="1393825"/>
            <a:ext cx="2478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" panose="02020603050405020304" pitchFamily="18" charset="0"/>
              </a:rPr>
              <a:t>Arachidonic Acid</a:t>
            </a:r>
            <a:endParaRPr lang="en-US" altLang="en-US" sz="2400" dirty="0">
              <a:latin typeface="Times" panose="02020603050405020304" pitchFamily="18" charset="0"/>
            </a:endParaRP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>
            <a:off x="3281363" y="2008682"/>
            <a:ext cx="383732" cy="288431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4433888" y="1989138"/>
            <a:ext cx="384175" cy="2841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1971675" y="3744913"/>
            <a:ext cx="0" cy="8397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5626100" y="3760788"/>
            <a:ext cx="0" cy="8397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1905000" y="5888038"/>
            <a:ext cx="0" cy="2841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5710238" y="5876925"/>
            <a:ext cx="0" cy="2841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914400" y="6281738"/>
            <a:ext cx="254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" panose="02020603050405020304" pitchFamily="18" charset="0"/>
              </a:rPr>
              <a:t>Normal Functions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4648200" y="6281738"/>
            <a:ext cx="351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" panose="02020603050405020304" pitchFamily="18" charset="0"/>
              </a:rPr>
              <a:t>Inflammation, pain, fever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3095625" y="3829050"/>
            <a:ext cx="1231900" cy="615950"/>
          </a:xfrm>
          <a:prstGeom prst="ellipse">
            <a:avLst/>
          </a:prstGeom>
          <a:solidFill>
            <a:srgbClr val="FFE95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1822CD"/>
                </a:solidFill>
                <a:latin typeface="Times" panose="02020603050405020304" pitchFamily="18" charset="0"/>
              </a:rPr>
              <a:t>NSAIDs</a:t>
            </a:r>
            <a:endParaRPr lang="en-US" altLang="en-US" sz="2400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>
            <a:off x="4724400" y="4114800"/>
            <a:ext cx="693738" cy="0"/>
          </a:xfrm>
          <a:prstGeom prst="line">
            <a:avLst/>
          </a:prstGeom>
          <a:noFill/>
          <a:ln w="28575">
            <a:solidFill>
              <a:srgbClr val="EF1F1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 flipH="1">
            <a:off x="2176463" y="4113213"/>
            <a:ext cx="692150" cy="0"/>
          </a:xfrm>
          <a:prstGeom prst="line">
            <a:avLst/>
          </a:prstGeom>
          <a:noFill/>
          <a:ln w="57150">
            <a:solidFill>
              <a:srgbClr val="EF1F1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 flipH="1">
            <a:off x="6019800" y="4114800"/>
            <a:ext cx="1000125" cy="0"/>
          </a:xfrm>
          <a:prstGeom prst="line">
            <a:avLst/>
          </a:prstGeom>
          <a:noFill/>
          <a:ln w="57150">
            <a:solidFill>
              <a:srgbClr val="EF1F1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 flipH="1">
            <a:off x="6546850" y="2157413"/>
            <a:ext cx="461963" cy="2841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03" name="AutoShape 23"/>
          <p:cNvSpPr>
            <a:spLocks noChangeArrowheads="1"/>
          </p:cNvSpPr>
          <p:nvPr/>
        </p:nvSpPr>
        <p:spPr bwMode="auto">
          <a:xfrm>
            <a:off x="7459663" y="3765550"/>
            <a:ext cx="1373187" cy="766763"/>
          </a:xfrm>
          <a:prstGeom prst="roundRect">
            <a:avLst>
              <a:gd name="adj" fmla="val 16667"/>
            </a:avLst>
          </a:prstGeom>
          <a:solidFill>
            <a:srgbClr val="AAAAA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imes" panose="02020603050405020304" pitchFamily="18" charset="0"/>
              </a:rPr>
              <a:t>COX-2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imes" panose="02020603050405020304" pitchFamily="18" charset="0"/>
              </a:rPr>
              <a:t>Inhibitors</a:t>
            </a:r>
            <a:endParaRPr lang="en-US" altLang="en-US" sz="2400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7037195" y="1668095"/>
            <a:ext cx="2187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" panose="02020603050405020304" pitchFamily="18" charset="0"/>
              </a:rPr>
              <a:t>Cytokines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" panose="02020603050405020304" pitchFamily="18" charset="0"/>
              </a:rPr>
              <a:t>Growth factors</a:t>
            </a:r>
            <a:endParaRPr lang="en-US" altLang="en-US" sz="2400" dirty="0">
              <a:latin typeface="Times" panose="02020603050405020304" pitchFamily="18" charset="0"/>
            </a:endParaRP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6545263" y="1824038"/>
            <a:ext cx="387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" panose="02020603050405020304" pitchFamily="18" charset="0"/>
              </a:rPr>
              <a:t>+</a:t>
            </a:r>
          </a:p>
        </p:txBody>
      </p:sp>
      <p:sp>
        <p:nvSpPr>
          <p:cNvPr id="20506" name="Line 26"/>
          <p:cNvSpPr>
            <a:spLocks noChangeShapeType="1"/>
          </p:cNvSpPr>
          <p:nvPr/>
        </p:nvSpPr>
        <p:spPr bwMode="auto">
          <a:xfrm>
            <a:off x="2501900" y="3994150"/>
            <a:ext cx="95250" cy="0"/>
          </a:xfrm>
          <a:prstGeom prst="line">
            <a:avLst/>
          </a:prstGeom>
          <a:noFill/>
          <a:ln w="38100">
            <a:solidFill>
              <a:srgbClr val="EF1F1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07" name="Line 27"/>
          <p:cNvSpPr>
            <a:spLocks noChangeShapeType="1"/>
          </p:cNvSpPr>
          <p:nvPr/>
        </p:nvSpPr>
        <p:spPr bwMode="auto">
          <a:xfrm>
            <a:off x="4933950" y="4013200"/>
            <a:ext cx="95250" cy="0"/>
          </a:xfrm>
          <a:prstGeom prst="line">
            <a:avLst/>
          </a:prstGeom>
          <a:noFill/>
          <a:ln w="38100">
            <a:solidFill>
              <a:srgbClr val="EF1F1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08" name="Line 28"/>
          <p:cNvSpPr>
            <a:spLocks noChangeShapeType="1"/>
          </p:cNvSpPr>
          <p:nvPr/>
        </p:nvSpPr>
        <p:spPr bwMode="auto">
          <a:xfrm>
            <a:off x="6464300" y="4013200"/>
            <a:ext cx="95250" cy="0"/>
          </a:xfrm>
          <a:prstGeom prst="line">
            <a:avLst/>
          </a:prstGeom>
          <a:noFill/>
          <a:ln w="38100">
            <a:solidFill>
              <a:srgbClr val="EF1F1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3" name="Straight Arrow Connector 2"/>
          <p:cNvCxnSpPr>
            <a:stCxn id="20491" idx="0"/>
          </p:cNvCxnSpPr>
          <p:nvPr/>
        </p:nvCxnSpPr>
        <p:spPr>
          <a:xfrm>
            <a:off x="4433888" y="1989138"/>
            <a:ext cx="431644" cy="354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20490" idx="0"/>
          </p:cNvCxnSpPr>
          <p:nvPr/>
        </p:nvCxnSpPr>
        <p:spPr>
          <a:xfrm flipH="1">
            <a:off x="3215390" y="2008682"/>
            <a:ext cx="449705" cy="334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0504" idx="1"/>
            <a:endCxn id="20502" idx="1"/>
          </p:cNvCxnSpPr>
          <p:nvPr/>
        </p:nvCxnSpPr>
        <p:spPr>
          <a:xfrm flipH="1">
            <a:off x="6546850" y="2083594"/>
            <a:ext cx="490345" cy="357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21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133600" y="152400"/>
            <a:ext cx="4572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None/>
            </a:pPr>
            <a:r>
              <a:rPr lang="en-AU" altLang="en-US" sz="3500" dirty="0"/>
              <a:t>Arachidonic Acid</a:t>
            </a:r>
            <a:endParaRPr lang="en-AU" altLang="en-US" sz="43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33400" y="2057400"/>
            <a:ext cx="16764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None/>
            </a:pPr>
            <a:r>
              <a:rPr lang="en-AU" altLang="en-US" sz="3100" dirty="0"/>
              <a:t>COX-1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257800" y="1981200"/>
            <a:ext cx="23622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None/>
            </a:pPr>
            <a:r>
              <a:rPr lang="en-AU" altLang="en-US" sz="3100" dirty="0"/>
              <a:t>COX-2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895599" y="1339850"/>
            <a:ext cx="17526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None/>
            </a:pPr>
            <a:r>
              <a:rPr lang="en-AU" altLang="en-US" sz="3100" u="sng" dirty="0" err="1" smtClean="0"/>
              <a:t>NSAI</a:t>
            </a:r>
            <a:r>
              <a:rPr lang="sr-Latn-BA" altLang="en-US" sz="3100" u="sng" dirty="0" smtClean="0"/>
              <a:t>L</a:t>
            </a:r>
            <a:endParaRPr lang="en-AU" altLang="en-US" sz="3100" u="sng" dirty="0"/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7315200" y="1219200"/>
            <a:ext cx="18288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None/>
            </a:pPr>
            <a:r>
              <a:rPr lang="en-AU" altLang="en-US" sz="3100" u="sng" dirty="0" err="1"/>
              <a:t>COXIBS</a:t>
            </a:r>
            <a:endParaRPr lang="en-AU" altLang="en-US" sz="3100" u="sng" dirty="0"/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0" y="4648200"/>
            <a:ext cx="3048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en-AU" sz="27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“</a:t>
            </a:r>
            <a:r>
              <a:rPr lang="en-AU" sz="27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Constitutional”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50000"/>
              <a:buFontTx/>
              <a:buChar char="•"/>
              <a:defRPr/>
            </a:pPr>
            <a:r>
              <a:rPr lang="en-AU" dirty="0">
                <a:latin typeface="Arial" charset="0"/>
              </a:rPr>
              <a:t>Homeostatic role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150000"/>
              <a:buFontTx/>
              <a:buChar char="•"/>
              <a:defRPr/>
            </a:pPr>
            <a:r>
              <a:rPr lang="en-AU" sz="1600" dirty="0">
                <a:latin typeface="Arial" charset="0"/>
              </a:rPr>
              <a:t>Platelet aggregation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150000"/>
              <a:buFontTx/>
              <a:buChar char="•"/>
              <a:defRPr/>
            </a:pPr>
            <a:r>
              <a:rPr lang="en-AU" sz="1600" dirty="0">
                <a:latin typeface="Arial" charset="0"/>
              </a:rPr>
              <a:t>GI protection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150000"/>
              <a:buFontTx/>
              <a:buChar char="•"/>
              <a:defRPr/>
            </a:pPr>
            <a:r>
              <a:rPr lang="en-AU" sz="1600" dirty="0">
                <a:latin typeface="Arial" charset="0"/>
              </a:rPr>
              <a:t>Renal function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4191000" y="4572000"/>
            <a:ext cx="2362200" cy="245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en-AU" sz="2800" b="1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“</a:t>
            </a:r>
            <a:r>
              <a:rPr lang="en-A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Inducible”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50000"/>
              <a:buFontTx/>
              <a:buChar char="•"/>
              <a:defRPr/>
            </a:pPr>
            <a:r>
              <a:rPr lang="en-AU" sz="1900" dirty="0">
                <a:solidFill>
                  <a:srgbClr val="7030A0"/>
                </a:solidFill>
                <a:latin typeface="Arial" charset="0"/>
              </a:rPr>
              <a:t>Inflammation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50000"/>
              <a:buFontTx/>
              <a:buChar char="•"/>
              <a:defRPr/>
            </a:pPr>
            <a:r>
              <a:rPr lang="sr-Latn-CS" sz="1900" dirty="0">
                <a:solidFill>
                  <a:srgbClr val="7030A0"/>
                </a:solidFill>
                <a:latin typeface="Arial" charset="0"/>
              </a:rPr>
              <a:t>pain,fever,blood vessel permeability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150000"/>
              <a:buFontTx/>
              <a:buChar char="•"/>
              <a:defRPr/>
            </a:pPr>
            <a:r>
              <a:rPr lang="sr-Latn-CS" sz="1900" dirty="0">
                <a:solidFill>
                  <a:srgbClr val="7030A0"/>
                </a:solidFill>
                <a:latin typeface="Arial" charset="0"/>
              </a:rPr>
              <a:t>promotion angiogenesis,inhibit-ion apoptosis</a:t>
            </a:r>
            <a:endParaRPr lang="en-AU" sz="1900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6400800" y="4572000"/>
            <a:ext cx="28956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AU" sz="27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“Constitutional”</a:t>
            </a:r>
            <a:endParaRPr lang="en-A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150000"/>
              <a:buFontTx/>
              <a:buChar char="•"/>
              <a:defRPr/>
            </a:pPr>
            <a:r>
              <a:rPr lang="sr-Latn-CS" dirty="0">
                <a:solidFill>
                  <a:srgbClr val="7030A0"/>
                </a:solidFill>
                <a:latin typeface="Arial" charset="0"/>
              </a:rPr>
              <a:t>renal i </a:t>
            </a:r>
            <a:r>
              <a:rPr lang="en-AU" dirty="0">
                <a:solidFill>
                  <a:srgbClr val="7030A0"/>
                </a:solidFill>
                <a:latin typeface="Arial" charset="0"/>
              </a:rPr>
              <a:t>CNS</a:t>
            </a:r>
            <a:r>
              <a:rPr lang="sr-Latn-CS" dirty="0">
                <a:solidFill>
                  <a:srgbClr val="7030A0"/>
                </a:solidFill>
                <a:latin typeface="Arial" charset="0"/>
              </a:rPr>
              <a:t> function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150000"/>
              <a:buFontTx/>
              <a:buChar char="•"/>
              <a:defRPr/>
            </a:pPr>
            <a:r>
              <a:rPr lang="sr-Latn-CS" dirty="0">
                <a:solidFill>
                  <a:srgbClr val="7030A0"/>
                </a:solidFill>
                <a:latin typeface="Arial" charset="0"/>
              </a:rPr>
              <a:t>inhibition of platelet aggregation</a:t>
            </a:r>
            <a:endParaRPr lang="en-AU" dirty="0">
              <a:solidFill>
                <a:srgbClr val="7030A0"/>
              </a:solidFill>
              <a:latin typeface="Arial" charset="0"/>
            </a:endParaRP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150000"/>
              <a:buFontTx/>
              <a:buChar char="•"/>
              <a:defRPr/>
            </a:pPr>
            <a:endParaRPr lang="en-AU" sz="3200" dirty="0">
              <a:solidFill>
                <a:srgbClr val="FF66FF"/>
              </a:solidFill>
              <a:latin typeface="Arial" charset="0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438400" y="2590800"/>
            <a:ext cx="2362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None/>
            </a:pPr>
            <a:r>
              <a:rPr lang="en-AU" altLang="en-US" sz="2500" dirty="0"/>
              <a:t>Prostaglandins</a:t>
            </a:r>
          </a:p>
          <a:p>
            <a:pPr eaLnBrk="1" hangingPunct="1">
              <a:spcBef>
                <a:spcPct val="5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None/>
            </a:pPr>
            <a:r>
              <a:rPr lang="en-AU" altLang="en-US" sz="2500" dirty="0"/>
              <a:t>Thromboxane</a:t>
            </a:r>
          </a:p>
          <a:p>
            <a:pPr eaLnBrk="1" hangingPunct="1">
              <a:spcBef>
                <a:spcPct val="5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None/>
            </a:pPr>
            <a:r>
              <a:rPr lang="en-AU" altLang="en-US" sz="2500" dirty="0"/>
              <a:t>Prostacyclin</a:t>
            </a: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1143000" y="5334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V="1">
            <a:off x="1143000" y="533400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5638800" y="533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7467600" y="533400"/>
            <a:ext cx="0" cy="685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6019800" y="5334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56" name="Line 16"/>
          <p:cNvSpPr>
            <a:spLocks noChangeShapeType="1"/>
          </p:cNvSpPr>
          <p:nvPr/>
        </p:nvSpPr>
        <p:spPr bwMode="auto">
          <a:xfrm>
            <a:off x="1143000" y="2743200"/>
            <a:ext cx="0" cy="17526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57" name="Line 17"/>
          <p:cNvSpPr>
            <a:spLocks noChangeShapeType="1"/>
          </p:cNvSpPr>
          <p:nvPr/>
        </p:nvSpPr>
        <p:spPr bwMode="auto">
          <a:xfrm flipH="1">
            <a:off x="5486400" y="2743200"/>
            <a:ext cx="533400" cy="1828800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58" name="Line 18"/>
          <p:cNvSpPr>
            <a:spLocks noChangeShapeType="1"/>
          </p:cNvSpPr>
          <p:nvPr/>
        </p:nvSpPr>
        <p:spPr bwMode="auto">
          <a:xfrm flipV="1">
            <a:off x="1447800" y="1752600"/>
            <a:ext cx="1143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59" name="Line 19"/>
          <p:cNvSpPr>
            <a:spLocks noChangeShapeType="1"/>
          </p:cNvSpPr>
          <p:nvPr/>
        </p:nvSpPr>
        <p:spPr bwMode="auto">
          <a:xfrm>
            <a:off x="4267200" y="1752600"/>
            <a:ext cx="1066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60" name="Line 20"/>
          <p:cNvSpPr>
            <a:spLocks noChangeShapeType="1"/>
          </p:cNvSpPr>
          <p:nvPr/>
        </p:nvSpPr>
        <p:spPr bwMode="auto">
          <a:xfrm flipV="1">
            <a:off x="6629400" y="16764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61" name="Line 21"/>
          <p:cNvSpPr>
            <a:spLocks noChangeShapeType="1"/>
          </p:cNvSpPr>
          <p:nvPr/>
        </p:nvSpPr>
        <p:spPr bwMode="auto">
          <a:xfrm>
            <a:off x="6019800" y="2743200"/>
            <a:ext cx="990600" cy="1752600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>
            <a:off x="1143000" y="2743200"/>
            <a:ext cx="1371600" cy="533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1447800" y="26670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 flipH="1">
            <a:off x="4343400" y="2743200"/>
            <a:ext cx="12954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65" name="Oval 25"/>
          <p:cNvSpPr>
            <a:spLocks noChangeArrowheads="1"/>
          </p:cNvSpPr>
          <p:nvPr/>
        </p:nvSpPr>
        <p:spPr bwMode="auto">
          <a:xfrm>
            <a:off x="5105400" y="1752600"/>
            <a:ext cx="1752600" cy="990600"/>
          </a:xfrm>
          <a:prstGeom prst="ellipse">
            <a:avLst/>
          </a:prstGeom>
          <a:noFill/>
          <a:ln w="28575">
            <a:solidFill>
              <a:srgbClr val="CC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350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3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autoUpdateAnimBg="0"/>
      <p:bldP spid="61446" grpId="0" autoUpdateAnimBg="0"/>
      <p:bldP spid="61447" grpId="0" autoUpdateAnimBg="0"/>
      <p:bldP spid="61448" grpId="0" autoUpdateAnimBg="0"/>
      <p:bldP spid="61449" grpId="0" autoUpdateAnimBg="0"/>
      <p:bldP spid="61456" grpId="0" animBg="1"/>
      <p:bldP spid="61457" grpId="0" animBg="1"/>
      <p:bldP spid="61458" grpId="0" animBg="1"/>
      <p:bldP spid="61459" grpId="0" animBg="1"/>
      <p:bldP spid="61460" grpId="0" animBg="1"/>
      <p:bldP spid="61461" grpId="0" animBg="1"/>
      <p:bldP spid="61465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2531" name="Picture 4" descr="C:\Users\EC\Pictures\N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407880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3555" name="Picture 4" descr="C:\Users\EC\Pictures\N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34410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31800" y="660400"/>
            <a:ext cx="83693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sr-Latn-CS" altLang="en-US" sz="3600" b="1" dirty="0">
                <a:latin typeface="Times New Roman" panose="02020603050405020304" pitchFamily="18" charset="0"/>
              </a:rPr>
              <a:t>Ž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ELJENA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DEJSTVA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NSAIL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57200" y="1981200"/>
            <a:ext cx="83058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sr-Latn-CS" altLang="en-US" sz="2400" dirty="0">
                <a:latin typeface="Times New Roman" panose="02020603050405020304" pitchFamily="18" charset="0"/>
              </a:rPr>
              <a:t>ž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eljena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dejstva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izazvana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NSAIL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postala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javno-zdravstveni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problem </a:t>
            </a:r>
            <a:r>
              <a:rPr lang="sr-Latn-CS" altLang="en-US" sz="2400" dirty="0">
                <a:latin typeface="Times New Roman" panose="02020603050405020304" pitchFamily="18" charset="0"/>
              </a:rPr>
              <a:t> jer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javljaju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altLang="en-US" sz="2400" dirty="0">
                <a:latin typeface="Times New Roman" panose="02020603050405020304" pitchFamily="18" charset="0"/>
              </a:rPr>
              <a:t>č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r-Latn-CS" altLang="en-US" sz="2400" dirty="0">
                <a:latin typeface="Times New Roman" panose="02020603050405020304" pitchFamily="18" charset="0"/>
              </a:rPr>
              <a:t>šć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drugog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lije</a:t>
            </a:r>
            <a:r>
              <a:rPr lang="sr-Latn-CS" altLang="en-US" sz="2400" dirty="0">
                <a:latin typeface="Times New Roman" panose="02020603050405020304" pitchFamily="18" charset="0"/>
              </a:rPr>
              <a:t>č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enja</a:t>
            </a:r>
            <a:r>
              <a:rPr lang="sr-Latn-CS" altLang="en-US" sz="2400" dirty="0">
                <a:latin typeface="Times New Roman" panose="02020603050405020304" pitchFamily="18" charset="0"/>
              </a:rPr>
              <a:t> (</a:t>
            </a:r>
            <a:r>
              <a:rPr lang="sr-Latn-CS" altLang="en-US" sz="2000" dirty="0">
                <a:latin typeface="Times New Roman" panose="02020603050405020304" pitchFamily="18" charset="0"/>
              </a:rPr>
              <a:t>uglavnom GIT i renalna</a:t>
            </a:r>
            <a:r>
              <a:rPr lang="sr-Latn-CS" altLang="en-US" sz="2400" dirty="0"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105000"/>
              </a:lnSpc>
              <a:buFontTx/>
              <a:buNone/>
            </a:pPr>
            <a:endParaRPr lang="sr-Latn-CS" altLang="en-US" sz="24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njihova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sr-Latn-CS" altLang="en-US" sz="2400" dirty="0">
                <a:latin typeface="Times New Roman" panose="02020603050405020304" pitchFamily="18" charset="0"/>
              </a:rPr>
              <a:t>č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estalost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0.1-0.6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</a:t>
            </a:r>
            <a:r>
              <a:rPr lang="sr-Latn-CS" altLang="en-US" sz="2400" dirty="0">
                <a:latin typeface="Times New Roman" panose="02020603050405020304" pitchFamily="18" charset="0"/>
              </a:rPr>
              <a:t>č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ajeva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bolesnika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godinu</a:t>
            </a:r>
            <a:r>
              <a:rPr lang="sr-Latn-C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svaki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deseti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</a:t>
            </a:r>
            <a:r>
              <a:rPr lang="sr-Latn-CS" altLang="en-US" sz="2400" u="sng" dirty="0">
                <a:latin typeface="Times New Roman" panose="02020603050405020304" pitchFamily="18" charset="0"/>
              </a:rPr>
              <a:t>č</a:t>
            </a:r>
            <a:r>
              <a:rPr lang="en-US" alt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alt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zavr</a:t>
            </a:r>
            <a:r>
              <a:rPr lang="sr-Latn-CS" altLang="en-US" sz="2400" u="sng" dirty="0">
                <a:latin typeface="Times New Roman" panose="02020603050405020304" pitchFamily="18" charset="0"/>
              </a:rPr>
              <a:t>š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 </a:t>
            </a:r>
            <a:r>
              <a:rPr lang="en-US" alt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fatalno</a:t>
            </a:r>
            <a:endParaRPr lang="en-US" alt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buFontTx/>
              <a:buNone/>
            </a:pPr>
            <a:endParaRPr lang="sr-Latn-CS" altLang="en-US" sz="24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sr-Latn-CS" altLang="en-US" sz="2400" b="1" dirty="0">
                <a:latin typeface="Times New Roman" panose="02020603050405020304" pitchFamily="18" charset="0"/>
              </a:rPr>
              <a:t> </a:t>
            </a:r>
            <a:r>
              <a:rPr lang="sr-Latn-CS" altLang="en-US" sz="2400" dirty="0">
                <a:latin typeface="Times New Roman" panose="02020603050405020304" pitchFamily="18" charset="0"/>
              </a:rPr>
              <a:t>Svake godine u SAD se zbog gastrointestinalnih neželjenih dejstava NSAIL </a:t>
            </a:r>
            <a:r>
              <a:rPr lang="sr-Latn-CS" altLang="en-US" sz="2400" u="sng" dirty="0">
                <a:latin typeface="Times New Roman" panose="02020603050405020304" pitchFamily="18" charset="0"/>
              </a:rPr>
              <a:t>hospitalizuje 103.000 </a:t>
            </a:r>
            <a:r>
              <a:rPr lang="sr-Latn-CS" altLang="en-US" sz="2400" dirty="0">
                <a:latin typeface="Times New Roman" panose="02020603050405020304" pitchFamily="18" charset="0"/>
              </a:rPr>
              <a:t>osoba, a </a:t>
            </a:r>
            <a:r>
              <a:rPr lang="sr-Latn-CS" altLang="en-US" sz="2400" u="sng" dirty="0">
                <a:latin typeface="Times New Roman" panose="02020603050405020304" pitchFamily="18" charset="0"/>
              </a:rPr>
              <a:t>umre 16.500 bolesnika</a:t>
            </a:r>
            <a:r>
              <a:rPr lang="sr-Latn-CS" altLang="en-US" sz="2400" dirty="0">
                <a:latin typeface="Times New Roman" panose="02020603050405020304" pitchFamily="18" charset="0"/>
              </a:rPr>
              <a:t>,  </a:t>
            </a:r>
            <a:br>
              <a:rPr lang="sr-Latn-CS" altLang="en-US" sz="2400" dirty="0">
                <a:latin typeface="Times New Roman" panose="02020603050405020304" pitchFamily="18" charset="0"/>
              </a:rPr>
            </a:br>
            <a:r>
              <a:rPr lang="sr-Latn-C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				</a:t>
            </a:r>
            <a:r>
              <a:rPr lang="sr-Latn-CS" altLang="en-US" sz="24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(</a:t>
            </a:r>
            <a:r>
              <a:rPr lang="sr-Latn-CS" altLang="en-US" sz="18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National Consumer League, 30. Jan.2003)</a:t>
            </a:r>
            <a:endParaRPr lang="en-US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08624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066800" y="457200"/>
            <a:ext cx="7391400" cy="650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Ne</a:t>
            </a:r>
            <a:r>
              <a:rPr lang="sr-Latn-CS" altLang="en-US" sz="3600" b="1" dirty="0">
                <a:latin typeface="Times New Roman" panose="02020603050405020304" pitchFamily="18" charset="0"/>
              </a:rPr>
              <a:t>ž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eljena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dejstva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NSAIL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04800" y="1752600"/>
            <a:ext cx="8610600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00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u="sng" dirty="0" err="1">
                <a:latin typeface="Times New Roman" panose="02020603050405020304" pitchFamily="18" charset="0"/>
              </a:rPr>
              <a:t>Gastrointestinalna</a:t>
            </a:r>
            <a:r>
              <a:rPr lang="en-US" altLang="en-US" b="1" u="sng" dirty="0">
                <a:latin typeface="Times New Roman" panose="02020603050405020304" pitchFamily="18" charset="0"/>
              </a:rPr>
              <a:t> o</a:t>
            </a:r>
            <a:r>
              <a:rPr lang="sr-Latn-CS" altLang="en-US" b="1" u="sng" dirty="0">
                <a:latin typeface="Times New Roman" panose="02020603050405020304" pitchFamily="18" charset="0"/>
              </a:rPr>
              <a:t>š</a:t>
            </a:r>
            <a:r>
              <a:rPr lang="en-US" altLang="en-US" b="1" u="sng" dirty="0" err="1">
                <a:latin typeface="Times New Roman" panose="02020603050405020304" pitchFamily="18" charset="0"/>
              </a:rPr>
              <a:t>te</a:t>
            </a:r>
            <a:r>
              <a:rPr lang="sr-Latn-CS" altLang="en-US" b="1" u="sng" dirty="0">
                <a:latin typeface="Times New Roman" panose="02020603050405020304" pitchFamily="18" charset="0"/>
              </a:rPr>
              <a:t>ć</a:t>
            </a:r>
            <a:r>
              <a:rPr lang="en-US" altLang="en-US" b="1" u="sng" dirty="0" err="1">
                <a:latin typeface="Times New Roman" panose="02020603050405020304" pitchFamily="18" charset="0"/>
              </a:rPr>
              <a:t>enja</a:t>
            </a:r>
            <a:r>
              <a:rPr lang="en-US" altLang="en-US" b="1" dirty="0">
                <a:latin typeface="Times New Roman" panose="02020603050405020304" pitchFamily="18" charset="0"/>
              </a:rPr>
              <a:t>: </a:t>
            </a:r>
          </a:p>
          <a:p>
            <a:pPr algn="ctr" eaLnBrk="1" hangingPunct="1"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</a:rPr>
              <a:t>muka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dispepsija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sr-Latn-CS" altLang="en-US" dirty="0">
                <a:latin typeface="Times New Roman" panose="02020603050405020304" pitchFamily="18" charset="0"/>
              </a:rPr>
              <a:t>ulceracije/krvarenje, </a:t>
            </a:r>
            <a:r>
              <a:rPr lang="en-US" altLang="en-US" dirty="0" err="1">
                <a:latin typeface="Times New Roman" panose="02020603050405020304" pitchFamily="18" charset="0"/>
              </a:rPr>
              <a:t>povra</a:t>
            </a:r>
            <a:r>
              <a:rPr lang="sr-Latn-CS" altLang="en-US" dirty="0">
                <a:latin typeface="Times New Roman" panose="02020603050405020304" pitchFamily="18" charset="0"/>
              </a:rPr>
              <a:t>ć</a:t>
            </a:r>
            <a:r>
              <a:rPr lang="en-US" altLang="en-US" dirty="0" err="1">
                <a:latin typeface="Times New Roman" panose="02020603050405020304" pitchFamily="18" charset="0"/>
              </a:rPr>
              <a:t>anje</a:t>
            </a:r>
            <a:r>
              <a:rPr lang="sr-Latn-CS" altLang="en-US" dirty="0" smtClean="0">
                <a:latin typeface="Times New Roman" panose="02020603050405020304" pitchFamily="18" charset="0"/>
              </a:rPr>
              <a:t>,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dijareja</a:t>
            </a:r>
            <a:endParaRPr lang="sr-Latn-CS" altLang="en-US" dirty="0"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</a:rPr>
              <a:t>To</a:t>
            </a:r>
            <a:r>
              <a:rPr lang="sr-Latn-CS" altLang="en-US" dirty="0">
                <a:latin typeface="Times New Roman" panose="02020603050405020304" pitchFamily="18" charset="0"/>
              </a:rPr>
              <a:t> su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naj</a:t>
            </a:r>
            <a:r>
              <a:rPr lang="sr-Latn-CS" altLang="en-US" dirty="0">
                <a:latin typeface="Times New Roman" panose="02020603050405020304" pitchFamily="18" charset="0"/>
              </a:rPr>
              <a:t>č</a:t>
            </a:r>
            <a:r>
              <a:rPr lang="en-US" altLang="en-US" dirty="0">
                <a:latin typeface="Times New Roman" panose="02020603050405020304" pitchFamily="18" charset="0"/>
              </a:rPr>
              <a:t>e</a:t>
            </a:r>
            <a:r>
              <a:rPr lang="sr-Latn-CS" altLang="en-US" dirty="0">
                <a:latin typeface="Times New Roman" panose="02020603050405020304" pitchFamily="18" charset="0"/>
              </a:rPr>
              <a:t>šća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sr-Latn-CS" altLang="en-US" dirty="0">
                <a:latin typeface="Times New Roman" panose="02020603050405020304" pitchFamily="18" charset="0"/>
              </a:rPr>
              <a:t>(dozno-zavisna) </a:t>
            </a:r>
            <a:r>
              <a:rPr lang="en-US" altLang="en-US" dirty="0">
                <a:latin typeface="Times New Roman" panose="02020603050405020304" pitchFamily="18" charset="0"/>
              </a:rPr>
              <a:t>ne</a:t>
            </a:r>
            <a:r>
              <a:rPr lang="sr-Latn-CS" altLang="en-US" dirty="0">
                <a:latin typeface="Times New Roman" panose="02020603050405020304" pitchFamily="18" charset="0"/>
              </a:rPr>
              <a:t>ž</a:t>
            </a:r>
            <a:r>
              <a:rPr lang="en-US" altLang="en-US" dirty="0" err="1">
                <a:latin typeface="Times New Roman" panose="02020603050405020304" pitchFamily="18" charset="0"/>
              </a:rPr>
              <a:t>eljen</a:t>
            </a:r>
            <a:r>
              <a:rPr lang="sr-Latn-CS" altLang="en-US" dirty="0">
                <a:latin typeface="Times New Roman" panose="02020603050405020304" pitchFamily="18" charset="0"/>
              </a:rPr>
              <a:t>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dejstv</a:t>
            </a:r>
            <a:r>
              <a:rPr lang="sr-Latn-CS" altLang="en-US" dirty="0">
                <a:latin typeface="Times New Roman" panose="02020603050405020304" pitchFamily="18" charset="0"/>
              </a:rPr>
              <a:t>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svih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NSAIL</a:t>
            </a:r>
            <a:endParaRPr lang="sr-Latn-CS" altLang="en-US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sr-Latn-CS" altLang="en-US" dirty="0">
                <a:latin typeface="Times New Roman" panose="02020603050405020304" pitchFamily="18" charset="0"/>
              </a:rPr>
              <a:t>Posledica blokade COX-1</a:t>
            </a:r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87291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848600" cy="9906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/>
            <a:r>
              <a:rPr lang="sr-Latn-CS" altLang="en-US" sz="3600" dirty="0" smtClean="0"/>
              <a:t>Profilaksa neželjenih efekata NSAIL na gastrointestinalni trakt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524000"/>
            <a:ext cx="7772400" cy="5029200"/>
          </a:xfrm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sr-Latn-CS" altLang="en-US" sz="2800" dirty="0" smtClean="0"/>
              <a:t>identifikovati osobe sa visokim rizikom</a:t>
            </a:r>
          </a:p>
          <a:p>
            <a:pPr algn="l" eaLnBrk="1" hangingPunct="1"/>
            <a:endParaRPr lang="sr-Latn-CS" altLang="en-US" sz="2800" dirty="0" smtClean="0"/>
          </a:p>
          <a:p>
            <a:pPr algn="l" eaLnBrk="1" hangingPunct="1">
              <a:buFontTx/>
              <a:buChar char="•"/>
            </a:pPr>
            <a:r>
              <a:rPr lang="sr-Latn-CS" altLang="en-US" sz="2800" dirty="0" smtClean="0"/>
              <a:t>propisati najnižu moguću dozu NSAIL</a:t>
            </a:r>
          </a:p>
          <a:p>
            <a:pPr algn="l" eaLnBrk="1" hangingPunct="1">
              <a:buFontTx/>
              <a:buChar char="•"/>
            </a:pPr>
            <a:endParaRPr lang="sr-Latn-CS" altLang="en-US" sz="2800" dirty="0" smtClean="0"/>
          </a:p>
          <a:p>
            <a:pPr algn="l" eaLnBrk="1" hangingPunct="1">
              <a:buFontTx/>
              <a:buChar char="•"/>
            </a:pPr>
            <a:r>
              <a:rPr lang="sr-Latn-CS" altLang="en-US" sz="2800" dirty="0" smtClean="0"/>
              <a:t>ako su NSAIL neophodni istovremeno propisati misoprostol (sintetski analog prostaglandina)</a:t>
            </a:r>
          </a:p>
          <a:p>
            <a:pPr algn="l" eaLnBrk="1" hangingPunct="1">
              <a:buFontTx/>
              <a:buChar char="•"/>
            </a:pPr>
            <a:endParaRPr lang="sr-Latn-CS" altLang="en-US" sz="2800" dirty="0" smtClean="0"/>
          </a:p>
          <a:p>
            <a:pPr algn="l" eaLnBrk="1" hangingPunct="1">
              <a:buFontTx/>
              <a:buChar char="•"/>
            </a:pPr>
            <a:r>
              <a:rPr lang="sr-Latn-CS" altLang="en-US" sz="2800" dirty="0" smtClean="0"/>
              <a:t>u slučaju pojave neželjenih efekata misoprostola zamjeniti ga sa inhibitorima protonske pumpe</a:t>
            </a:r>
            <a:endParaRPr lang="sr-Latn-CS" altLang="en-US" sz="28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61262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74754"/>
            <a:ext cx="7924800" cy="1149246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/>
            <a:r>
              <a:rPr lang="en-US" altLang="en-US" sz="3600" dirty="0" err="1" smtClean="0"/>
              <a:t>Farmakolo</a:t>
            </a:r>
            <a:r>
              <a:rPr lang="sr-Latn-CS" altLang="en-US" sz="3600" dirty="0" smtClean="0"/>
              <a:t>ške osobine nesteroidnih antiinflamatornih lijekova (NSAIL)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752600"/>
            <a:ext cx="8229600" cy="4267200"/>
          </a:xfrm>
        </p:spPr>
        <p:txBody>
          <a:bodyPr/>
          <a:lstStyle/>
          <a:p>
            <a:pPr algn="l" eaLnBrk="1" hangingPunct="1">
              <a:buFontTx/>
              <a:buChar char="•"/>
            </a:pPr>
            <a:endParaRPr lang="en-US" altLang="en-US" dirty="0" smtClean="0">
              <a:solidFill>
                <a:srgbClr val="FFFF00"/>
              </a:solidFill>
            </a:endParaRPr>
          </a:p>
          <a:p>
            <a:pPr algn="l" eaLnBrk="1" hangingPunct="1">
              <a:buFontTx/>
              <a:buChar char="•"/>
            </a:pPr>
            <a:endParaRPr lang="en-US" altLang="en-US" dirty="0" smtClean="0">
              <a:solidFill>
                <a:srgbClr val="FFFF00"/>
              </a:solidFill>
            </a:endParaRPr>
          </a:p>
          <a:p>
            <a:pPr algn="l" eaLnBrk="1" hangingPunct="1">
              <a:buFontTx/>
              <a:buChar char="•"/>
            </a:pPr>
            <a:r>
              <a:rPr lang="sr-Latn-CS" altLang="en-US" dirty="0" smtClean="0"/>
              <a:t> </a:t>
            </a:r>
            <a:r>
              <a:rPr lang="sr-Latn-CS" altLang="en-US" sz="3600" dirty="0" smtClean="0"/>
              <a:t>NSAIL- grupa lijekova sa kojim najčešće   započinje ali i završava liječenje reumat</a:t>
            </a:r>
            <a:r>
              <a:rPr lang="en-US" altLang="en-US" sz="3600" dirty="0" err="1" smtClean="0"/>
              <a:t>sk</a:t>
            </a:r>
            <a:r>
              <a:rPr lang="sr-Latn-CS" altLang="en-US" sz="3600" dirty="0" smtClean="0"/>
              <a:t>ih oboljenja</a:t>
            </a:r>
          </a:p>
          <a:p>
            <a:pPr algn="l" eaLnBrk="1" hangingPunct="1">
              <a:buFontTx/>
              <a:buChar char="•"/>
            </a:pPr>
            <a:endParaRPr lang="sr-Latn-CS" altLang="en-US" sz="3600" dirty="0" smtClean="0"/>
          </a:p>
          <a:p>
            <a:pPr algn="l" eaLnBrk="1" hangingPunct="1"/>
            <a:endParaRPr lang="sr-Latn-CS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43406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7391400" cy="650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</a:rPr>
              <a:t>Ne</a:t>
            </a:r>
            <a:r>
              <a:rPr lang="sr-Latn-CS" altLang="en-US" sz="3600" dirty="0">
                <a:latin typeface="Times New Roman" panose="02020603050405020304" pitchFamily="18" charset="0"/>
              </a:rPr>
              <a:t>ž</a:t>
            </a:r>
            <a:r>
              <a:rPr lang="en-US" altLang="en-US" sz="3600" dirty="0" err="1">
                <a:latin typeface="Times New Roman" panose="02020603050405020304" pitchFamily="18" charset="0"/>
              </a:rPr>
              <a:t>eljena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dejstva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NSAIL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0" y="1676400"/>
            <a:ext cx="9144000" cy="437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u="sng" dirty="0">
                <a:latin typeface="Times New Roman" panose="02020603050405020304" pitchFamily="18" charset="0"/>
              </a:rPr>
              <a:t>O</a:t>
            </a:r>
            <a:r>
              <a:rPr lang="sr-Latn-CS" altLang="en-US" sz="2400" u="sng" dirty="0">
                <a:latin typeface="Times New Roman" panose="02020603050405020304" pitchFamily="18" charset="0"/>
              </a:rPr>
              <a:t>š</a:t>
            </a:r>
            <a:r>
              <a:rPr lang="en-US" altLang="en-US" sz="2400" u="sng" dirty="0" err="1">
                <a:latin typeface="Times New Roman" panose="02020603050405020304" pitchFamily="18" charset="0"/>
              </a:rPr>
              <a:t>te</a:t>
            </a:r>
            <a:r>
              <a:rPr lang="sr-Latn-CS" altLang="en-US" sz="2400" u="sng" dirty="0">
                <a:latin typeface="Times New Roman" panose="02020603050405020304" pitchFamily="18" charset="0"/>
              </a:rPr>
              <a:t>ć</a:t>
            </a:r>
            <a:r>
              <a:rPr lang="en-US" altLang="en-US" sz="2400" u="sng" dirty="0" err="1">
                <a:latin typeface="Times New Roman" panose="02020603050405020304" pitchFamily="18" charset="0"/>
              </a:rPr>
              <a:t>enja</a:t>
            </a:r>
            <a:r>
              <a:rPr lang="en-US" altLang="en-US" sz="2400" u="sng" dirty="0">
                <a:latin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latin typeface="Times New Roman" panose="02020603050405020304" pitchFamily="18" charset="0"/>
              </a:rPr>
              <a:t>bubrega</a:t>
            </a:r>
            <a:r>
              <a:rPr lang="en-US" altLang="en-US" sz="2400" dirty="0">
                <a:latin typeface="Times New Roman" panose="02020603050405020304" pitchFamily="18" charset="0"/>
              </a:rPr>
              <a:t>: </a:t>
            </a:r>
            <a:endParaRPr lang="sr-Latn-CS" altLang="en-US" sz="24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sr-Latn-CS" altLang="en-US" sz="2400" dirty="0">
                <a:latin typeface="Times New Roman" panose="02020603050405020304" pitchFamily="18" charset="0"/>
              </a:rPr>
              <a:t>Retencija soli i tečnosti</a:t>
            </a:r>
          </a:p>
          <a:p>
            <a:pPr eaLnBrk="1" hangingPunct="1"/>
            <a:r>
              <a:rPr lang="sr-Latn-CS" altLang="en-US" sz="2400" dirty="0">
                <a:latin typeface="Times New Roman" panose="02020603050405020304" pitchFamily="18" charset="0"/>
              </a:rPr>
              <a:t>Hipertenzija</a:t>
            </a:r>
          </a:p>
          <a:p>
            <a:pPr eaLnBrk="1" hangingPunct="1"/>
            <a:r>
              <a:rPr lang="en-US" altLang="en-US" sz="2400" dirty="0" err="1">
                <a:latin typeface="Times New Roman" panose="02020603050405020304" pitchFamily="18" charset="0"/>
              </a:rPr>
              <a:t>Akutna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renalna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insuficijencija</a:t>
            </a:r>
            <a:r>
              <a:rPr lang="en-US" altLang="en-US" sz="2400" dirty="0">
                <a:latin typeface="Times New Roman" panose="02020603050405020304" pitchFamily="18" charset="0"/>
              </a:rPr>
              <a:t>, “</a:t>
            </a:r>
            <a:r>
              <a:rPr lang="en-US" altLang="en-US" sz="2400" dirty="0" err="1">
                <a:latin typeface="Times New Roman" panose="02020603050405020304" pitchFamily="18" charset="0"/>
              </a:rPr>
              <a:t>analgetska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nefropatija</a:t>
            </a:r>
            <a:r>
              <a:rPr lang="en-US" altLang="en-US" sz="2400" dirty="0">
                <a:latin typeface="Times New Roman" panose="02020603050405020304" pitchFamily="18" charset="0"/>
              </a:rPr>
              <a:t>”,</a:t>
            </a:r>
          </a:p>
          <a:p>
            <a:pPr eaLnBrk="1" hangingPunct="1"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sr-Latn-CS" altLang="en-US" sz="2400" dirty="0">
                <a:latin typeface="Times New Roman" panose="02020603050405020304" pitchFamily="18" charset="0"/>
              </a:rPr>
              <a:t>12 do 20 mil ljudi u SAD uzima antihipertenzive i NSAIL istovremeno  </a:t>
            </a:r>
          </a:p>
          <a:p>
            <a:pPr eaLnBrk="1" hangingPunct="1">
              <a:buFontTx/>
              <a:buNone/>
            </a:pPr>
            <a:r>
              <a:rPr lang="sr-Latn-CS" altLang="en-US" sz="2400" dirty="0">
                <a:latin typeface="Times New Roman" panose="02020603050405020304" pitchFamily="18" charset="0"/>
              </a:rPr>
              <a:t>ACE inhibitori, tiazidi, NSAIL opasna kombinacija!!! </a:t>
            </a:r>
          </a:p>
          <a:p>
            <a:pPr algn="r" eaLnBrk="1" hangingPunct="1">
              <a:lnSpc>
                <a:spcPct val="105000"/>
              </a:lnSpc>
              <a:buFontTx/>
              <a:buNone/>
            </a:pPr>
            <a:r>
              <a:rPr lang="sr-Latn-CS" altLang="en-US" sz="1800" i="1" dirty="0">
                <a:latin typeface="Times New Roman" panose="02020603050405020304" pitchFamily="18" charset="0"/>
              </a:rPr>
              <a:t>(</a:t>
            </a:r>
            <a:r>
              <a:rPr lang="en-US" altLang="en-US" sz="1800" i="1" dirty="0">
                <a:latin typeface="Times New Roman" panose="02020603050405020304" pitchFamily="18" charset="0"/>
                <a:cs typeface="Arial" panose="020B0604020202020204" pitchFamily="34" charset="0"/>
              </a:rPr>
              <a:t>Australian Adverse Drug Reactions Bulletin</a:t>
            </a:r>
            <a:r>
              <a:rPr lang="sr-Latn-CS" altLang="en-US" sz="1800" i="1" dirty="0">
                <a:latin typeface="Times New Roman" panose="02020603050405020304" pitchFamily="18" charset="0"/>
              </a:rPr>
              <a:t> </a:t>
            </a:r>
            <a:r>
              <a:rPr lang="en-US" altLang="en-US" sz="1800" i="1" dirty="0">
                <a:latin typeface="Times New Roman" panose="02020603050405020304" pitchFamily="18" charset="0"/>
                <a:cs typeface="Arial" panose="020B0604020202020204" pitchFamily="34" charset="0"/>
              </a:rPr>
              <a:t>August 2003</a:t>
            </a:r>
            <a:r>
              <a:rPr lang="sr-Latn-CS" altLang="en-US" sz="1800" i="1" dirty="0">
                <a:latin typeface="Times New Roman" panose="02020603050405020304" pitchFamily="18" charset="0"/>
              </a:rPr>
              <a:t>; 22(3)</a:t>
            </a:r>
            <a:endParaRPr lang="en-US" altLang="en-US" sz="18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fenacetin</a:t>
            </a:r>
            <a:r>
              <a:rPr lang="en-US" altLang="en-US" sz="2400" dirty="0">
                <a:latin typeface="Times New Roman" panose="02020603050405020304" pitchFamily="18" charset="0"/>
              </a:rPr>
              <a:t>	(</a:t>
            </a:r>
            <a:r>
              <a:rPr lang="en-US" altLang="en-US" sz="2400" dirty="0" err="1">
                <a:latin typeface="Times New Roman" panose="02020603050405020304" pitchFamily="18" charset="0"/>
              </a:rPr>
              <a:t>papilarna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nekroza</a:t>
            </a:r>
            <a:r>
              <a:rPr lang="en-US" altLang="en-US" sz="2400" dirty="0"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paracetamol 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samo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nakon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dugotrajne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upotrebe</a:t>
            </a:r>
            <a:r>
              <a:rPr lang="en-US" altLang="en-US" sz="2400" dirty="0">
                <a:latin typeface="Times New Roman" panose="02020603050405020304" pitchFamily="18" charset="0"/>
              </a:rPr>
              <a:t> u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visokim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dozama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12095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7391400" cy="650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Ne</a:t>
            </a:r>
            <a:r>
              <a:rPr lang="sr-Latn-CS" altLang="en-US" sz="3600" b="1" dirty="0">
                <a:latin typeface="Times New Roman" panose="02020603050405020304" pitchFamily="18" charset="0"/>
              </a:rPr>
              <a:t>ž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eljena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dejstva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NSAIL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1219200"/>
            <a:ext cx="9144000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u="sng" dirty="0" err="1">
                <a:latin typeface="Times New Roman" panose="02020603050405020304" pitchFamily="18" charset="0"/>
              </a:rPr>
              <a:t>Ko</a:t>
            </a:r>
            <a:r>
              <a:rPr lang="sr-Latn-CS" altLang="en-US" sz="2400" b="1" u="sng" dirty="0">
                <a:latin typeface="Times New Roman" panose="02020603050405020304" pitchFamily="18" charset="0"/>
              </a:rPr>
              <a:t>ž</a:t>
            </a:r>
            <a:r>
              <a:rPr lang="en-US" altLang="en-US" sz="2400" b="1" u="sng" dirty="0">
                <a:latin typeface="Times New Roman" panose="02020603050405020304" pitchFamily="18" charset="0"/>
              </a:rPr>
              <a:t>ne </a:t>
            </a:r>
            <a:r>
              <a:rPr lang="en-US" altLang="en-US" sz="2400" b="1" u="sng" dirty="0" err="1">
                <a:latin typeface="Times New Roman" panose="02020603050405020304" pitchFamily="18" charset="0"/>
              </a:rPr>
              <a:t>reakcije</a:t>
            </a:r>
            <a:r>
              <a:rPr lang="en-US" altLang="en-US" sz="2400" b="1" dirty="0">
                <a:latin typeface="Times New Roman" panose="02020603050405020304" pitchFamily="18" charset="0"/>
              </a:rPr>
              <a:t>: </a:t>
            </a:r>
          </a:p>
          <a:p>
            <a:pPr algn="ctr" eaLnBrk="1" hangingPunct="1"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osip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urtikarija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fotosenzitivnost</a:t>
            </a: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mefenaminska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kiselina</a:t>
            </a:r>
            <a:r>
              <a:rPr lang="en-US" altLang="en-US" sz="2400" dirty="0">
                <a:latin typeface="Times New Roman" panose="02020603050405020304" pitchFamily="18" charset="0"/>
              </a:rPr>
              <a:t>  </a:t>
            </a:r>
            <a:r>
              <a:rPr lang="sr-Latn-CS" altLang="en-US" sz="2400" dirty="0">
                <a:latin typeface="Times New Roman" panose="02020603050405020304" pitchFamily="18" charset="0"/>
              </a:rPr>
              <a:t>	</a:t>
            </a:r>
            <a:r>
              <a:rPr lang="en-US" altLang="en-US" sz="2400" dirty="0">
                <a:latin typeface="Times New Roman" panose="02020603050405020304" pitchFamily="18" charset="0"/>
              </a:rPr>
              <a:t>(u</a:t>
            </a:r>
            <a:r>
              <a:rPr lang="sr-Latn-CS" altLang="en-US" sz="2400" dirty="0">
                <a:latin typeface="Times New Roman" panose="02020603050405020304" pitchFamily="18" charset="0"/>
              </a:rPr>
              <a:t>č</a:t>
            </a:r>
            <a:r>
              <a:rPr lang="en-US" altLang="en-US" sz="2400" dirty="0" err="1">
                <a:latin typeface="Times New Roman" panose="02020603050405020304" pitchFamily="18" charset="0"/>
              </a:rPr>
              <a:t>estalost</a:t>
            </a:r>
            <a:r>
              <a:rPr lang="en-US" altLang="en-US" sz="2400" dirty="0">
                <a:latin typeface="Times New Roman" panose="02020603050405020304" pitchFamily="18" charset="0"/>
              </a:rPr>
              <a:t> 10-15%)</a:t>
            </a:r>
          </a:p>
          <a:p>
            <a:pPr eaLnBrk="1" hangingPunct="1"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sulindak</a:t>
            </a:r>
            <a:r>
              <a:rPr lang="en-US" altLang="en-US" sz="2400" dirty="0">
                <a:latin typeface="Times New Roman" panose="02020603050405020304" pitchFamily="18" charset="0"/>
              </a:rPr>
              <a:t>  </a:t>
            </a:r>
            <a:r>
              <a:rPr lang="sr-Latn-CS" altLang="en-US" sz="2400" dirty="0">
                <a:latin typeface="Times New Roman" panose="02020603050405020304" pitchFamily="18" charset="0"/>
              </a:rPr>
              <a:t>			</a:t>
            </a:r>
            <a:r>
              <a:rPr lang="en-US" altLang="en-US" sz="2400" dirty="0">
                <a:latin typeface="Times New Roman" panose="02020603050405020304" pitchFamily="18" charset="0"/>
              </a:rPr>
              <a:t> (u</a:t>
            </a:r>
            <a:r>
              <a:rPr lang="sr-Latn-CS" altLang="en-US" sz="2400" dirty="0">
                <a:latin typeface="Times New Roman" panose="02020603050405020304" pitchFamily="18" charset="0"/>
              </a:rPr>
              <a:t>č</a:t>
            </a:r>
            <a:r>
              <a:rPr lang="en-US" altLang="en-US" sz="2400" dirty="0" err="1">
                <a:latin typeface="Times New Roman" panose="02020603050405020304" pitchFamily="18" charset="0"/>
              </a:rPr>
              <a:t>estalost</a:t>
            </a:r>
            <a:r>
              <a:rPr lang="en-US" altLang="en-US" sz="2400" dirty="0">
                <a:latin typeface="Times New Roman" panose="02020603050405020304" pitchFamily="18" charset="0"/>
              </a:rPr>
              <a:t> 5-10%)</a:t>
            </a:r>
          </a:p>
          <a:p>
            <a:pPr eaLnBrk="1" hangingPunct="1">
              <a:buFontTx/>
              <a:buNone/>
            </a:pPr>
            <a:endParaRPr lang="sr-Latn-CS" altLang="en-US" sz="24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400" b="1" u="sng" dirty="0" smtClean="0">
                <a:latin typeface="Times New Roman" panose="02020603050405020304" pitchFamily="18" charset="0"/>
              </a:rPr>
              <a:t>CNS</a:t>
            </a:r>
            <a:r>
              <a:rPr lang="en-US" altLang="en-US" sz="2400" b="1" u="sng" dirty="0"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konfuzija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uznemirenost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zamor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pospanost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zujanje</a:t>
            </a:r>
            <a:r>
              <a:rPr lang="en-US" altLang="en-US" sz="2400" dirty="0">
                <a:latin typeface="Times New Roman" panose="02020603050405020304" pitchFamily="18" charset="0"/>
              </a:rPr>
              <a:t> u u</a:t>
            </a:r>
            <a:r>
              <a:rPr lang="sr-Latn-CS" altLang="en-US" sz="2400" dirty="0">
                <a:latin typeface="Times New Roman" panose="02020603050405020304" pitchFamily="18" charset="0"/>
              </a:rPr>
              <a:t>š</a:t>
            </a:r>
            <a:r>
              <a:rPr lang="en-US" altLang="en-US" sz="2400" dirty="0" err="1">
                <a:latin typeface="Times New Roman" panose="02020603050405020304" pitchFamily="18" charset="0"/>
              </a:rPr>
              <a:t>ima</a:t>
            </a:r>
            <a:r>
              <a:rPr lang="en-US" altLang="en-US" sz="2400" dirty="0">
                <a:latin typeface="Times New Roman" panose="02020603050405020304" pitchFamily="18" charset="0"/>
              </a:rPr>
              <a:t> (</a:t>
            </a:r>
            <a:r>
              <a:rPr lang="en-US" altLang="en-US" sz="2400" dirty="0" err="1">
                <a:latin typeface="Times New Roman" panose="02020603050405020304" pitchFamily="18" charset="0"/>
              </a:rPr>
              <a:t>salicilati</a:t>
            </a:r>
            <a:r>
              <a:rPr lang="en-US" altLang="en-US" sz="2400" dirty="0">
                <a:latin typeface="Times New Roman" panose="02020603050405020304" pitchFamily="18" charset="0"/>
              </a:rPr>
              <a:t>),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asepti</a:t>
            </a:r>
            <a:r>
              <a:rPr lang="sr-Latn-CS" altLang="en-US" sz="2400" dirty="0">
                <a:latin typeface="Times New Roman" panose="02020603050405020304" pitchFamily="18" charset="0"/>
              </a:rPr>
              <a:t>č</a:t>
            </a:r>
            <a:r>
              <a:rPr lang="en-US" altLang="en-US" sz="2400" dirty="0" err="1">
                <a:latin typeface="Times New Roman" panose="02020603050405020304" pitchFamily="18" charset="0"/>
              </a:rPr>
              <a:t>ni</a:t>
            </a:r>
            <a:r>
              <a:rPr lang="en-US" altLang="en-US" sz="2400" dirty="0">
                <a:latin typeface="Times New Roman" panose="02020603050405020304" pitchFamily="18" charset="0"/>
              </a:rPr>
              <a:t> meningitis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Vi</a:t>
            </a:r>
            <a:r>
              <a:rPr lang="sr-Latn-CS" altLang="en-US" sz="2400" dirty="0">
                <a:latin typeface="Times New Roman" panose="02020603050405020304" pitchFamily="18" charset="0"/>
              </a:rPr>
              <a:t>š</a:t>
            </a:r>
            <a:r>
              <a:rPr lang="en-US" altLang="en-US" sz="2400" dirty="0">
                <a:latin typeface="Times New Roman" panose="02020603050405020304" pitchFamily="18" charset="0"/>
              </a:rPr>
              <a:t>e doze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NSAIL</a:t>
            </a:r>
            <a:r>
              <a:rPr lang="en-US" altLang="en-US" sz="2400" dirty="0">
                <a:latin typeface="Times New Roman" panose="02020603050405020304" pitchFamily="18" charset="0"/>
              </a:rPr>
              <a:t>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mogu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izazvati</a:t>
            </a:r>
            <a:r>
              <a:rPr lang="en-US" altLang="en-US" sz="2400" dirty="0"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depresiju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dezorjentaciju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glavobolju</a:t>
            </a: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60710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7924800" cy="650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r-Latn-CS" altLang="en-US" sz="3600" b="1" dirty="0">
                <a:latin typeface="Times New Roman" panose="02020603050405020304" pitchFamily="18" charset="0"/>
              </a:rPr>
              <a:t>COX-1/COX-2 inhibitori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</a:rPr>
              <a:t>COX-1 je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konstitutivni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enzim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endParaRPr lang="sr-Latn-CS" altLang="en-US" sz="2800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</a:rPr>
              <a:t>COX-2 je </a:t>
            </a:r>
            <a:r>
              <a:rPr lang="en-US" altLang="en-US" sz="2800" dirty="0" err="1">
                <a:latin typeface="Times New Roman" panose="02020603050405020304" pitchFamily="18" charset="0"/>
              </a:rPr>
              <a:t>indukovan</a:t>
            </a:r>
            <a:r>
              <a:rPr lang="en-US" altLang="en-US" sz="2800" dirty="0">
                <a:latin typeface="Times New Roman" panose="02020603050405020304" pitchFamily="18" charset="0"/>
              </a:rPr>
              <a:t> u </a:t>
            </a:r>
            <a:r>
              <a:rPr lang="en-US" altLang="en-US" sz="2800" dirty="0" err="1">
                <a:latin typeface="Times New Roman" panose="02020603050405020304" pitchFamily="18" charset="0"/>
              </a:rPr>
              <a:t>inflamatornom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procesu</a:t>
            </a:r>
            <a:r>
              <a:rPr lang="sr-Latn-CS" altLang="en-US" sz="2800" dirty="0">
                <a:latin typeface="Times New Roman" panose="02020603050405020304" pitchFamily="18" charset="0"/>
              </a:rPr>
              <a:t> (Simmons, 1991)</a:t>
            </a:r>
          </a:p>
          <a:p>
            <a:pPr eaLnBrk="1" hangingPunct="1"/>
            <a:endParaRPr lang="sr-Latn-CS" altLang="en-US" sz="28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</a:rPr>
              <a:t>COX-2</a:t>
            </a:r>
            <a:r>
              <a:rPr lang="sr-Latn-CS" altLang="en-US" sz="2800" dirty="0">
                <a:latin typeface="Times New Roman" panose="02020603050405020304" pitchFamily="18" charset="0"/>
              </a:rPr>
              <a:t> je uključena i u razvoj maligniteta, jer je utvrđena povećna ekspresija </a:t>
            </a:r>
            <a:r>
              <a:rPr lang="en-US" altLang="en-US" sz="2800" dirty="0">
                <a:latin typeface="Times New Roman" panose="02020603050405020304" pitchFamily="18" charset="0"/>
              </a:rPr>
              <a:t>COX-2</a:t>
            </a:r>
            <a:r>
              <a:rPr lang="sr-Latn-CS" altLang="en-US" sz="2800" dirty="0">
                <a:latin typeface="Times New Roman" panose="02020603050405020304" pitchFamily="18" charset="0"/>
              </a:rPr>
              <a:t> u karcinomu dojke i kolona (Rang i sar., 2005)</a:t>
            </a:r>
          </a:p>
          <a:p>
            <a:pPr eaLnBrk="1" hangingPunct="1">
              <a:buFontTx/>
              <a:buNone/>
            </a:pPr>
            <a:endParaRPr lang="sr-Latn-CS" altLang="en-US" sz="28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sr-Latn-CS" altLang="en-US" sz="2800" dirty="0">
                <a:latin typeface="Times New Roman" panose="02020603050405020304" pitchFamily="18" charset="0"/>
              </a:rPr>
              <a:t>COX-3 selektivan za paracetamol (Simmons, 2002)</a:t>
            </a:r>
          </a:p>
        </p:txBody>
      </p:sp>
    </p:spTree>
    <p:extLst>
      <p:ext uri="{BB962C8B-B14F-4D97-AF65-F5344CB8AC3E}">
        <p14:creationId xmlns:p14="http://schemas.microsoft.com/office/powerpoint/2010/main" val="324492628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7924800" cy="650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r-Latn-CS" altLang="en-US" sz="3600" b="1" dirty="0">
                <a:latin typeface="Times New Roman" panose="02020603050405020304" pitchFamily="18" charset="0"/>
              </a:rPr>
              <a:t>COX-1/COX-2 inhibitori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82296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en-US" sz="2800" u="sng" dirty="0">
                <a:latin typeface="Times New Roman" panose="02020603050405020304" pitchFamily="18" charset="0"/>
              </a:rPr>
              <a:t>s</a:t>
            </a:r>
            <a:r>
              <a:rPr lang="en-US" altLang="en-US" sz="2800" u="sng" dirty="0" err="1">
                <a:latin typeface="Times New Roman" panose="02020603050405020304" pitchFamily="18" charset="0"/>
              </a:rPr>
              <a:t>elektivni</a:t>
            </a:r>
            <a:r>
              <a:rPr lang="en-US" altLang="en-US" sz="2800" u="sng" dirty="0"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</a:rPr>
              <a:t>za</a:t>
            </a:r>
            <a:r>
              <a:rPr lang="en-US" altLang="en-US" sz="2800" u="sng" dirty="0">
                <a:latin typeface="Times New Roman" panose="02020603050405020304" pitchFamily="18" charset="0"/>
              </a:rPr>
              <a:t> COX-1</a:t>
            </a:r>
          </a:p>
          <a:p>
            <a:pPr eaLnBrk="1" hangingPunct="1">
              <a:buFontTx/>
              <a:buNone/>
            </a:pPr>
            <a:r>
              <a:rPr lang="sr-Latn-CS" altLang="en-US" sz="2800" dirty="0">
                <a:latin typeface="Times New Roman" panose="02020603050405020304" pitchFamily="18" charset="0"/>
              </a:rPr>
              <a:t>	</a:t>
            </a:r>
            <a:r>
              <a:rPr lang="en-US" altLang="en-US" sz="2800" dirty="0" err="1">
                <a:latin typeface="Times New Roman" panose="02020603050405020304" pitchFamily="18" charset="0"/>
              </a:rPr>
              <a:t>flurbiprofen</a:t>
            </a:r>
            <a:r>
              <a:rPr lang="sr-Latn-C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ketoprofen</a:t>
            </a:r>
            <a:r>
              <a:rPr lang="sr-Latn-CS" altLang="en-US" sz="2800" b="1" dirty="0">
                <a:latin typeface="Times New Roman" panose="02020603050405020304" pitchFamily="18" charset="0"/>
              </a:rPr>
              <a:t>,</a:t>
            </a:r>
            <a:r>
              <a:rPr lang="sr-Latn-C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indometacin</a:t>
            </a:r>
            <a:r>
              <a:rPr lang="en-US" altLang="en-US" sz="2800" dirty="0">
                <a:latin typeface="Times New Roman" panose="02020603050405020304" pitchFamily="18" charset="0"/>
              </a:rPr>
              <a:t>, aspirin</a:t>
            </a:r>
            <a:r>
              <a:rPr lang="sr-Latn-CS" altLang="en-US" sz="2800" dirty="0">
                <a:latin typeface="Times New Roman" panose="02020603050405020304" pitchFamily="18" charset="0"/>
              </a:rPr>
              <a:t>,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sr-Latn-CS" altLang="en-US" sz="2800" dirty="0">
                <a:latin typeface="Times New Roman" panose="02020603050405020304" pitchFamily="18" charset="0"/>
              </a:rPr>
              <a:t>naproksen, </a:t>
            </a:r>
            <a:r>
              <a:rPr lang="en-US" altLang="en-US" sz="2800" dirty="0">
                <a:latin typeface="Times New Roman" panose="02020603050405020304" pitchFamily="18" charset="0"/>
              </a:rPr>
              <a:t>ibuprofen</a:t>
            </a:r>
            <a:r>
              <a:rPr lang="sr-Latn-CS" altLang="en-US" sz="2800" dirty="0"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sr-Latn-CS" altLang="en-US" sz="2800" u="sng" dirty="0">
                <a:latin typeface="Times New Roman" panose="02020603050405020304" pitchFamily="18" charset="0"/>
              </a:rPr>
              <a:t>do 5 puta COX-2 selektivniji</a:t>
            </a:r>
          </a:p>
          <a:p>
            <a:pPr eaLnBrk="1" hangingPunct="1">
              <a:buFontTx/>
              <a:buNone/>
            </a:pPr>
            <a:r>
              <a:rPr lang="sr-Latn-CS" altLang="en-US" sz="2800" dirty="0">
                <a:latin typeface="Times New Roman" panose="02020603050405020304" pitchFamily="18" charset="0"/>
              </a:rPr>
              <a:t>	diflunisal, piroksikam,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sulindak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sr-Latn-CS" altLang="en-US" sz="2800" dirty="0">
                <a:latin typeface="Times New Roman" panose="02020603050405020304" pitchFamily="18" charset="0"/>
              </a:rPr>
              <a:t>diklofenak </a:t>
            </a:r>
          </a:p>
          <a:p>
            <a:pPr eaLnBrk="1" hangingPunct="1"/>
            <a:r>
              <a:rPr lang="sr-Latn-CS" altLang="en-US" sz="2800" u="sng" dirty="0">
                <a:latin typeface="Times New Roman" panose="02020603050405020304" pitchFamily="18" charset="0"/>
              </a:rPr>
              <a:t>5-50 puta COX-2 selektivniji</a:t>
            </a:r>
          </a:p>
          <a:p>
            <a:pPr eaLnBrk="1" hangingPunct="1">
              <a:buFontTx/>
              <a:buNone/>
            </a:pPr>
            <a:r>
              <a:rPr lang="sr-Latn-CS" altLang="en-US" sz="2800" dirty="0">
                <a:latin typeface="Times New Roman" panose="02020603050405020304" pitchFamily="18" charset="0"/>
              </a:rPr>
              <a:t>	nimesulid, celekoksib, meloksikam, etodolak</a:t>
            </a:r>
          </a:p>
          <a:p>
            <a:pPr eaLnBrk="1" hangingPunct="1"/>
            <a:r>
              <a:rPr lang="sr-Latn-CS" altLang="en-US" sz="2800" u="sng" dirty="0">
                <a:latin typeface="Times New Roman" panose="02020603050405020304" pitchFamily="18" charset="0"/>
              </a:rPr>
              <a:t>preko 50 puta COX-2 selektivni</a:t>
            </a:r>
          </a:p>
          <a:p>
            <a:pPr eaLnBrk="1" hangingPunct="1">
              <a:buFontTx/>
              <a:buNone/>
            </a:pPr>
            <a:r>
              <a:rPr lang="sr-Latn-CS" altLang="en-US" sz="2800" dirty="0">
                <a:latin typeface="Times New Roman" panose="02020603050405020304" pitchFamily="18" charset="0"/>
              </a:rPr>
              <a:t>	rofekoksib, valdekoksib</a:t>
            </a:r>
          </a:p>
          <a:p>
            <a:pPr eaLnBrk="1" hangingPunct="1"/>
            <a:r>
              <a:rPr lang="sr-Latn-CS" altLang="en-US" sz="2800" dirty="0">
                <a:latin typeface="Times New Roman" panose="02020603050405020304" pitchFamily="18" charset="0"/>
              </a:rPr>
              <a:t>etorikoksib-najselektivniji </a:t>
            </a:r>
          </a:p>
        </p:txBody>
      </p:sp>
    </p:spTree>
    <p:extLst>
      <p:ext uri="{BB962C8B-B14F-4D97-AF65-F5344CB8AC3E}">
        <p14:creationId xmlns:p14="http://schemas.microsoft.com/office/powerpoint/2010/main" val="316026218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69888" y="644525"/>
            <a:ext cx="8153400" cy="457200"/>
          </a:xfrm>
          <a:solidFill>
            <a:srgbClr val="66FFFF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 smtClean="0"/>
              <a:t>COX-2 </a:t>
            </a:r>
            <a:r>
              <a:rPr lang="sr-Latn-CS" altLang="en-US" sz="3600" b="1" dirty="0" smtClean="0"/>
              <a:t>specifični inhibitori</a:t>
            </a:r>
            <a:endParaRPr lang="en-US" altLang="en-US" sz="3600" b="1" dirty="0" smtClean="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447800" y="1295400"/>
            <a:ext cx="7315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endParaRPr lang="en-US" altLang="en-US" sz="2000" b="1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41325" y="685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endParaRPr lang="en-US" altLang="en-US" sz="2400" b="1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85763" y="2346325"/>
            <a:ext cx="9507731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Clr>
                <a:schemeClr val="bg1"/>
              </a:buClr>
              <a:buNone/>
            </a:pPr>
            <a:r>
              <a:rPr lang="en-US" altLang="en-US" sz="2800" b="1" dirty="0" err="1" smtClean="0">
                <a:latin typeface="Times" panose="02020603050405020304" pitchFamily="18" charset="0"/>
              </a:rPr>
              <a:t>Inhibi</a:t>
            </a:r>
            <a:r>
              <a:rPr lang="sr-Latn-CS" altLang="en-US" sz="2800" b="1" dirty="0">
                <a:latin typeface="Times" panose="02020603050405020304" pitchFamily="18" charset="0"/>
              </a:rPr>
              <a:t>cijom</a:t>
            </a:r>
            <a:r>
              <a:rPr lang="en-US" altLang="en-US" sz="2800" b="1" dirty="0">
                <a:latin typeface="Times" panose="02020603050405020304" pitchFamily="18" charset="0"/>
              </a:rPr>
              <a:t> COX-2 </a:t>
            </a:r>
            <a:r>
              <a:rPr lang="sr-Latn-CS" altLang="en-US" sz="2800" b="1" dirty="0">
                <a:latin typeface="Times" panose="02020603050405020304" pitchFamily="18" charset="0"/>
              </a:rPr>
              <a:t>nastaje </a:t>
            </a:r>
            <a:r>
              <a:rPr lang="en-US" altLang="en-US" sz="2800" b="1" dirty="0">
                <a:latin typeface="Times" panose="02020603050405020304" pitchFamily="18" charset="0"/>
              </a:rPr>
              <a:t>anti-</a:t>
            </a:r>
            <a:r>
              <a:rPr lang="en-US" altLang="en-US" sz="2800" b="1" dirty="0" err="1">
                <a:latin typeface="Times" panose="02020603050405020304" pitchFamily="18" charset="0"/>
              </a:rPr>
              <a:t>inflammator</a:t>
            </a:r>
            <a:r>
              <a:rPr lang="sr-Latn-CS" altLang="en-US" sz="2800" b="1" dirty="0">
                <a:latin typeface="Times" panose="02020603050405020304" pitchFamily="18" charset="0"/>
              </a:rPr>
              <a:t>no analgetičko, </a:t>
            </a:r>
            <a:endParaRPr lang="en-US" altLang="en-US" sz="2800" b="1" dirty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r>
              <a:rPr lang="en-US" altLang="en-US" sz="2800" b="1" dirty="0">
                <a:latin typeface="Times" panose="02020603050405020304" pitchFamily="18" charset="0"/>
              </a:rPr>
              <a:t>	</a:t>
            </a:r>
            <a:r>
              <a:rPr lang="sr-Latn-CS" altLang="en-US" sz="2800" b="1" dirty="0">
                <a:latin typeface="Times" panose="02020603050405020304" pitchFamily="18" charset="0"/>
              </a:rPr>
              <a:t>i</a:t>
            </a:r>
            <a:r>
              <a:rPr lang="en-US" altLang="en-US" sz="2800" b="1" dirty="0">
                <a:latin typeface="Times" panose="02020603050405020304" pitchFamily="18" charset="0"/>
              </a:rPr>
              <a:t> </a:t>
            </a:r>
            <a:r>
              <a:rPr lang="sr-Latn-CS" altLang="en-US" sz="2800" b="1" dirty="0">
                <a:latin typeface="Times" panose="02020603050405020304" pitchFamily="18" charset="0"/>
              </a:rPr>
              <a:t>antipiretičko</a:t>
            </a:r>
            <a:r>
              <a:rPr lang="en-US" altLang="en-US" sz="2800" b="1" dirty="0">
                <a:latin typeface="Times" panose="02020603050405020304" pitchFamily="18" charset="0"/>
              </a:rPr>
              <a:t> </a:t>
            </a:r>
            <a:r>
              <a:rPr lang="sr-Latn-CS" altLang="en-US" sz="2800" b="1" dirty="0">
                <a:latin typeface="Times" panose="02020603050405020304" pitchFamily="18" charset="0"/>
              </a:rPr>
              <a:t>dejstvo</a:t>
            </a:r>
            <a:r>
              <a:rPr lang="en-US" altLang="en-US" sz="2800" b="1" dirty="0">
                <a:latin typeface="Times" panose="02020603050405020304" pitchFamily="18" charset="0"/>
              </a:rPr>
              <a:t> </a:t>
            </a:r>
            <a:r>
              <a:rPr lang="en-US" altLang="en-US" sz="2800" b="1" dirty="0" err="1">
                <a:latin typeface="Times" panose="02020603050405020304" pitchFamily="18" charset="0"/>
              </a:rPr>
              <a:t>NSAI</a:t>
            </a:r>
            <a:r>
              <a:rPr lang="sr-Latn-CS" altLang="en-US" sz="2800" b="1" dirty="0">
                <a:latin typeface="Times" panose="02020603050405020304" pitchFamily="18" charset="0"/>
              </a:rPr>
              <a:t>L</a:t>
            </a:r>
            <a:endParaRPr lang="en-US" altLang="en-US" sz="2800" b="1" dirty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endParaRPr lang="sr-Latn-BA" altLang="en-US" sz="2800" b="1" dirty="0">
              <a:latin typeface="Times" panose="02020603050405020304" pitchFamily="18" charset="0"/>
            </a:endParaRPr>
          </a:p>
          <a:p>
            <a:pPr marL="0" indent="0">
              <a:spcBef>
                <a:spcPct val="0"/>
              </a:spcBef>
              <a:buClr>
                <a:schemeClr val="bg1"/>
              </a:buClr>
              <a:buNone/>
            </a:pPr>
            <a:r>
              <a:rPr lang="sr-Latn-CS" altLang="en-US" sz="2800" b="1" dirty="0" smtClean="0">
                <a:latin typeface="Times" panose="02020603050405020304" pitchFamily="18" charset="0"/>
              </a:rPr>
              <a:t>Istovremena </a:t>
            </a:r>
            <a:r>
              <a:rPr lang="sr-Latn-CS" altLang="en-US" sz="2800" b="1" dirty="0">
                <a:latin typeface="Times" panose="02020603050405020304" pitchFamily="18" charset="0"/>
              </a:rPr>
              <a:t>inhibicija</a:t>
            </a:r>
            <a:r>
              <a:rPr lang="en-US" altLang="en-US" sz="2800" b="1" dirty="0">
                <a:latin typeface="Times" panose="02020603050405020304" pitchFamily="18" charset="0"/>
              </a:rPr>
              <a:t> COX-1 </a:t>
            </a:r>
            <a:r>
              <a:rPr lang="en-US" altLang="en-US" sz="2800" b="1" dirty="0" err="1">
                <a:latin typeface="Times" panose="02020603050405020304" pitchFamily="18" charset="0"/>
              </a:rPr>
              <a:t>rezult</a:t>
            </a:r>
            <a:r>
              <a:rPr lang="sr-Latn-CS" altLang="en-US" sz="2800" b="1" dirty="0">
                <a:latin typeface="Times" panose="02020603050405020304" pitchFamily="18" charset="0"/>
              </a:rPr>
              <a:t>ira</a:t>
            </a:r>
            <a:r>
              <a:rPr lang="en-US" altLang="en-US" sz="2800" b="1" dirty="0">
                <a:latin typeface="Times" panose="02020603050405020304" pitchFamily="18" charset="0"/>
              </a:rPr>
              <a:t> </a:t>
            </a:r>
            <a:r>
              <a:rPr lang="sr-Latn-CS" altLang="en-US" sz="2800" b="1" dirty="0">
                <a:latin typeface="Times" panose="02020603050405020304" pitchFamily="18" charset="0"/>
              </a:rPr>
              <a:t>neželjenim</a:t>
            </a:r>
            <a:endParaRPr lang="en-US" altLang="en-US" sz="2800" b="1" dirty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r>
              <a:rPr lang="en-US" altLang="en-US" sz="2800" b="1" dirty="0">
                <a:latin typeface="Times" panose="02020603050405020304" pitchFamily="18" charset="0"/>
              </a:rPr>
              <a:t>	</a:t>
            </a:r>
            <a:r>
              <a:rPr lang="sr-Latn-CS" altLang="en-US" sz="2800" b="1" dirty="0">
                <a:latin typeface="Times" panose="02020603050405020304" pitchFamily="18" charset="0"/>
              </a:rPr>
              <a:t>dejstvima</a:t>
            </a:r>
            <a:r>
              <a:rPr lang="en-US" altLang="en-US" sz="2800" b="1" dirty="0">
                <a:latin typeface="Times" panose="02020603050405020304" pitchFamily="18" charset="0"/>
              </a:rPr>
              <a:t> (gastrointestinal</a:t>
            </a:r>
            <a:r>
              <a:rPr lang="sr-Latn-CS" altLang="en-US" sz="2800" b="1" dirty="0">
                <a:latin typeface="Times" panose="02020603050405020304" pitchFamily="18" charset="0"/>
              </a:rPr>
              <a:t>na </a:t>
            </a:r>
            <a:r>
              <a:rPr lang="en-US" altLang="en-US" sz="2800" b="1" dirty="0">
                <a:latin typeface="Times" panose="02020603050405020304" pitchFamily="18" charset="0"/>
              </a:rPr>
              <a:t> </a:t>
            </a:r>
            <a:r>
              <a:rPr lang="en-US" altLang="en-US" sz="2800" b="1" dirty="0" err="1">
                <a:latin typeface="Times" panose="02020603050405020304" pitchFamily="18" charset="0"/>
              </a:rPr>
              <a:t>ulcera</a:t>
            </a:r>
            <a:r>
              <a:rPr lang="sr-Latn-CS" altLang="en-US" sz="2800" b="1" dirty="0">
                <a:latin typeface="Times" panose="02020603050405020304" pitchFamily="18" charset="0"/>
              </a:rPr>
              <a:t>cija</a:t>
            </a:r>
            <a:r>
              <a:rPr lang="en-US" altLang="en-US" sz="2800" b="1" dirty="0">
                <a:latin typeface="Times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endParaRPr lang="en-US" altLang="en-US" sz="2800" b="1" dirty="0">
              <a:latin typeface="Times" panose="02020603050405020304" pitchFamily="18" charset="0"/>
            </a:endParaRPr>
          </a:p>
          <a:p>
            <a:pPr marL="0" indent="0">
              <a:spcBef>
                <a:spcPct val="0"/>
              </a:spcBef>
              <a:buClr>
                <a:schemeClr val="bg1"/>
              </a:buClr>
              <a:buNone/>
            </a:pPr>
            <a:r>
              <a:rPr lang="sr-Latn-CS" altLang="en-US" sz="2800" b="1" dirty="0">
                <a:latin typeface="Times" panose="02020603050405020304" pitchFamily="18" charset="0"/>
              </a:rPr>
              <a:t>Istraživanja su bila usmjerena ka sintezi NSAIL sa </a:t>
            </a:r>
            <a:r>
              <a:rPr lang="en-US" altLang="en-US" sz="2800" b="1" dirty="0">
                <a:latin typeface="Times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r>
              <a:rPr lang="en-US" altLang="en-US" sz="2800" b="1" dirty="0">
                <a:latin typeface="Times" panose="02020603050405020304" pitchFamily="18" charset="0"/>
              </a:rPr>
              <a:t> </a:t>
            </a:r>
            <a:r>
              <a:rPr lang="sr-Latn-CS" altLang="en-US" sz="2800" b="1" dirty="0" smtClean="0">
                <a:latin typeface="Times" panose="02020603050405020304" pitchFamily="18" charset="0"/>
              </a:rPr>
              <a:t>snažnijom </a:t>
            </a:r>
            <a:r>
              <a:rPr lang="sr-Latn-CS" altLang="en-US" sz="2800" b="1" dirty="0">
                <a:latin typeface="Times" panose="02020603050405020304" pitchFamily="18" charset="0"/>
              </a:rPr>
              <a:t>selektivnošću za </a:t>
            </a:r>
            <a:r>
              <a:rPr lang="en-US" altLang="en-US" sz="2800" b="1" dirty="0">
                <a:latin typeface="Times" panose="02020603050405020304" pitchFamily="18" charset="0"/>
              </a:rPr>
              <a:t>COX-2 </a:t>
            </a:r>
            <a:r>
              <a:rPr lang="sr-Latn-CS" altLang="en-US" sz="2800" b="1" dirty="0">
                <a:latin typeface="Times" panose="02020603050405020304" pitchFamily="18" charset="0"/>
              </a:rPr>
              <a:t>u odnosu na </a:t>
            </a:r>
            <a:r>
              <a:rPr lang="en-US" altLang="en-US" sz="2800" b="1" dirty="0">
                <a:latin typeface="Times" panose="02020603050405020304" pitchFamily="18" charset="0"/>
              </a:rPr>
              <a:t> COX-1.</a:t>
            </a:r>
          </a:p>
          <a:p>
            <a:pPr>
              <a:spcBef>
                <a:spcPct val="0"/>
              </a:spcBef>
              <a:buClr>
                <a:schemeClr val="bg1"/>
              </a:buClr>
              <a:buFont typeface="Times" panose="02020603050405020304" pitchFamily="18" charset="0"/>
              <a:buNone/>
            </a:pPr>
            <a:endParaRPr lang="en-US" altLang="en-US" sz="2400" b="1" dirty="0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77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848600" cy="7620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sr-Latn-CS" altLang="en-US" sz="3600" dirty="0" smtClean="0"/>
              <a:t>COX-2 inhibitori (coxibi)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752600"/>
            <a:ext cx="8229600" cy="4800600"/>
          </a:xfrm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sr-Latn-CS" altLang="en-US" sz="2800" dirty="0" smtClean="0"/>
              <a:t>Efikasnost COXIBA je podjednaka sa klasičnim NSAIL</a:t>
            </a:r>
          </a:p>
          <a:p>
            <a:pPr algn="l" eaLnBrk="1" hangingPunct="1"/>
            <a:endParaRPr lang="sr-Latn-CS" altLang="en-US" sz="2800" dirty="0" smtClean="0"/>
          </a:p>
          <a:p>
            <a:pPr algn="l" eaLnBrk="1" hangingPunct="1">
              <a:buFontTx/>
              <a:buChar char="•"/>
            </a:pPr>
            <a:r>
              <a:rPr lang="sr-Latn-CS" altLang="en-US" sz="2800" dirty="0" smtClean="0"/>
              <a:t>Smanjuju učestalost ozbiljnih neželjenih efekata u GIT za više od 50% kod bolesnika koji istovremeno </a:t>
            </a:r>
            <a:r>
              <a:rPr lang="sr-Latn-CS" altLang="en-US" sz="2800" b="1" u="sng" dirty="0" smtClean="0"/>
              <a:t>ne uzimaju</a:t>
            </a:r>
            <a:r>
              <a:rPr lang="sr-Latn-CS" altLang="en-US" sz="2800" dirty="0" smtClean="0"/>
              <a:t> aspirin</a:t>
            </a:r>
          </a:p>
          <a:p>
            <a:pPr algn="l" eaLnBrk="1" hangingPunct="1"/>
            <a:endParaRPr lang="sr-Latn-CS" altLang="en-US" sz="2800" dirty="0" smtClean="0"/>
          </a:p>
          <a:p>
            <a:pPr algn="l" eaLnBrk="1" hangingPunct="1">
              <a:buFontTx/>
              <a:buChar char="•"/>
            </a:pPr>
            <a:r>
              <a:rPr lang="sr-Latn-CS" altLang="en-US" sz="2800" dirty="0" smtClean="0"/>
              <a:t>Rizici renalnih neželjenih efekata (edemi, hipertenzija) isti kao kod klasičnih NSAIL, posebno kod starijih osoba</a:t>
            </a:r>
          </a:p>
        </p:txBody>
      </p:sp>
    </p:spTree>
    <p:extLst>
      <p:ext uri="{BB962C8B-B14F-4D97-AF65-F5344CB8AC3E}">
        <p14:creationId xmlns:p14="http://schemas.microsoft.com/office/powerpoint/2010/main" val="10687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848600" cy="7620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sr-Latn-CS" altLang="en-US" sz="3600" dirty="0" smtClean="0"/>
              <a:t>COX-2 inhibitori (</a:t>
            </a:r>
            <a:r>
              <a:rPr lang="en-US" altLang="en-US" sz="3600" dirty="0" err="1" smtClean="0"/>
              <a:t>COXIBI</a:t>
            </a:r>
            <a:r>
              <a:rPr lang="sr-Latn-CS" altLang="en-US" sz="3600" dirty="0" smtClean="0"/>
              <a:t>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752600"/>
            <a:ext cx="8229600" cy="4267200"/>
          </a:xfrm>
        </p:spPr>
        <p:txBody>
          <a:bodyPr/>
          <a:lstStyle/>
          <a:p>
            <a:pPr algn="l" eaLnBrk="1" hangingPunct="1">
              <a:buFontTx/>
              <a:buChar char="•"/>
            </a:pPr>
            <a:endParaRPr lang="sr-Latn-CS" altLang="en-US" dirty="0" smtClean="0">
              <a:solidFill>
                <a:srgbClr val="FFFF00"/>
              </a:solidFill>
            </a:endParaRPr>
          </a:p>
          <a:p>
            <a:pPr algn="l" eaLnBrk="1" hangingPunct="1">
              <a:buFontTx/>
              <a:buChar char="•"/>
            </a:pPr>
            <a:r>
              <a:rPr lang="sr-Latn-CS" altLang="en-US" sz="3200" dirty="0" smtClean="0"/>
              <a:t>Dobra komplijansa COXIBA zbog bolje GI podnošljivosti</a:t>
            </a:r>
          </a:p>
          <a:p>
            <a:pPr algn="l" eaLnBrk="1" hangingPunct="1">
              <a:buFontTx/>
              <a:buChar char="•"/>
            </a:pPr>
            <a:endParaRPr lang="sr-Latn-CS" altLang="en-US" sz="3200" dirty="0" smtClean="0"/>
          </a:p>
          <a:p>
            <a:pPr algn="l" eaLnBrk="1" hangingPunct="1">
              <a:buFontTx/>
              <a:buChar char="•"/>
            </a:pPr>
            <a:r>
              <a:rPr lang="sr-Latn-CS" altLang="en-US" sz="3200" dirty="0" smtClean="0"/>
              <a:t>COX-2 selektivni inhibitori povećavaju rizik od infarkta miokarda u odnosu na konvencionalne NSAIL</a:t>
            </a:r>
          </a:p>
        </p:txBody>
      </p:sp>
    </p:spTree>
    <p:extLst>
      <p:ext uri="{BB962C8B-B14F-4D97-AF65-F5344CB8AC3E}">
        <p14:creationId xmlns:p14="http://schemas.microsoft.com/office/powerpoint/2010/main" val="49493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2"/>
          <p:cNvSpPr>
            <a:spLocks noChangeShapeType="1"/>
          </p:cNvSpPr>
          <p:nvPr/>
        </p:nvSpPr>
        <p:spPr bwMode="auto">
          <a:xfrm>
            <a:off x="7467600" y="533400"/>
            <a:ext cx="0" cy="685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371600" y="22098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858000" y="22098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1981200" y="2514600"/>
            <a:ext cx="487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4114800" y="2514600"/>
            <a:ext cx="2286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498725" y="2098675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COX-2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5181600" y="2057400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COX-1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609600" y="3048000"/>
            <a:ext cx="1981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r-Latn-CS" altLang="en-US" sz="2000" u="sng" dirty="0">
                <a:latin typeface="Times New Roman" panose="02020603050405020304" pitchFamily="18" charset="0"/>
              </a:rPr>
              <a:t>Prostaciklin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sr-Latn-CS" altLang="en-US" sz="2000" dirty="0">
                <a:latin typeface="Times New Roman" panose="02020603050405020304" pitchFamily="18" charset="0"/>
              </a:rPr>
              <a:t>Vazodilatacija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sr-Latn-CS" altLang="en-US" sz="2000" dirty="0">
                <a:latin typeface="Times New Roman" panose="02020603050405020304" pitchFamily="18" charset="0"/>
              </a:rPr>
              <a:t>Antitromboza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6096000" y="3124200"/>
            <a:ext cx="2286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r-Latn-CS" altLang="en-US" sz="2000" u="sng" dirty="0">
                <a:latin typeface="Times New Roman" panose="02020603050405020304" pitchFamily="18" charset="0"/>
              </a:rPr>
              <a:t>Tromboksan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sr-Latn-CS" altLang="en-US" sz="2000" dirty="0">
                <a:latin typeface="Times New Roman" panose="02020603050405020304" pitchFamily="18" charset="0"/>
              </a:rPr>
              <a:t>Vazokonstrikcija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sr-Latn-CS" altLang="en-US" sz="2000" dirty="0">
                <a:latin typeface="Times New Roman" panose="02020603050405020304" pitchFamily="18" charset="0"/>
              </a:rPr>
              <a:t>Tromboza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1736725" y="269875"/>
            <a:ext cx="7141699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800" b="1" dirty="0">
                <a:latin typeface="Times New Roman" panose="02020603050405020304" pitchFamily="18" charset="0"/>
              </a:rPr>
              <a:t>COX-1/COX-2 u kardiovaskularnom sistemu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593725" y="955675"/>
            <a:ext cx="2784475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400" b="1">
                <a:latin typeface="Times New Roman" panose="02020603050405020304" pitchFamily="18" charset="0"/>
              </a:rPr>
              <a:t>Neselektivni NSAIL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cxnSp>
        <p:nvCxnSpPr>
          <p:cNvPr id="34829" name="AutoShape 13"/>
          <p:cNvCxnSpPr>
            <a:cxnSpLocks noChangeShapeType="1"/>
          </p:cNvCxnSpPr>
          <p:nvPr/>
        </p:nvCxnSpPr>
        <p:spPr bwMode="auto">
          <a:xfrm>
            <a:off x="2362200" y="1905000"/>
            <a:ext cx="0" cy="10668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30" name="AutoShape 14"/>
          <p:cNvCxnSpPr>
            <a:cxnSpLocks noChangeShapeType="1"/>
          </p:cNvCxnSpPr>
          <p:nvPr/>
        </p:nvCxnSpPr>
        <p:spPr bwMode="auto">
          <a:xfrm>
            <a:off x="6324600" y="1905000"/>
            <a:ext cx="0" cy="10668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2041525" y="1611313"/>
            <a:ext cx="1127125" cy="304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1400" b="1">
                <a:latin typeface="Times New Roman" panose="02020603050405020304" pitchFamily="18" charset="0"/>
              </a:rPr>
              <a:t>Blok COX-2</a:t>
            </a:r>
            <a:endParaRPr lang="en-US" altLang="en-US" sz="1400" b="1">
              <a:latin typeface="Times New Roman" panose="02020603050405020304" pitchFamily="18" charset="0"/>
            </a:endParaRP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5715000" y="1600200"/>
            <a:ext cx="1127125" cy="304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1400" b="1">
                <a:latin typeface="Times New Roman" panose="02020603050405020304" pitchFamily="18" charset="0"/>
              </a:rPr>
              <a:t>Blok COX-1</a:t>
            </a:r>
            <a:endParaRPr lang="en-US" altLang="en-US" sz="1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14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2"/>
          <p:cNvSpPr>
            <a:spLocks noChangeShapeType="1"/>
          </p:cNvSpPr>
          <p:nvPr/>
        </p:nvSpPr>
        <p:spPr bwMode="auto">
          <a:xfrm>
            <a:off x="7467600" y="533400"/>
            <a:ext cx="0" cy="685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905000" y="17526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6629400" y="44958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 rot="2009703">
            <a:off x="2133600" y="3352800"/>
            <a:ext cx="4876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4267200" y="3200400"/>
            <a:ext cx="2286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600200" y="1295400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COX-2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6400800" y="3962400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COX-1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914400" y="2514600"/>
            <a:ext cx="1981200" cy="103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r-Latn-CS" altLang="en-US" sz="2000" u="sng" dirty="0">
                <a:latin typeface="Times New Roman" panose="02020603050405020304" pitchFamily="18" charset="0"/>
              </a:rPr>
              <a:t>Prostaciklin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sr-Latn-CS" altLang="en-US" sz="2000" dirty="0">
                <a:latin typeface="Times New Roman" panose="02020603050405020304" pitchFamily="18" charset="0"/>
              </a:rPr>
              <a:t>Vazodilatacija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sr-Latn-CS" altLang="en-US" sz="2000" dirty="0">
                <a:latin typeface="Times New Roman" panose="02020603050405020304" pitchFamily="18" charset="0"/>
              </a:rPr>
              <a:t>Antitromboza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5943600" y="5105400"/>
            <a:ext cx="2286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r-Latn-CS" altLang="en-US" sz="2000" u="sng" dirty="0">
                <a:latin typeface="Times New Roman" panose="02020603050405020304" pitchFamily="18" charset="0"/>
              </a:rPr>
              <a:t>Tromboksan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sr-Latn-CS" altLang="en-US" sz="2000" dirty="0">
                <a:latin typeface="Times New Roman" panose="02020603050405020304" pitchFamily="18" charset="0"/>
              </a:rPr>
              <a:t>Vazokonstrikcija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sr-Latn-CS" altLang="en-US" sz="2000" dirty="0">
                <a:latin typeface="Times New Roman" panose="02020603050405020304" pitchFamily="18" charset="0"/>
              </a:rPr>
              <a:t>Tromboza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1736725" y="269875"/>
            <a:ext cx="7141699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800" b="1" dirty="0">
                <a:latin typeface="Times New Roman" panose="02020603050405020304" pitchFamily="18" charset="0"/>
              </a:rPr>
              <a:t>COX-1/COX-2 u kardiovaskularnom sistemu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5791200" y="1295400"/>
            <a:ext cx="2624138" cy="8223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400" b="1">
                <a:latin typeface="Times New Roman" panose="02020603050405020304" pitchFamily="18" charset="0"/>
              </a:rPr>
              <a:t>COX-1 inhibitori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a</a:t>
            </a:r>
            <a:r>
              <a:rPr lang="sr-Latn-CS" altLang="en-US" sz="2400" b="1">
                <a:latin typeface="Times New Roman" panose="02020603050405020304" pitchFamily="18" charset="0"/>
              </a:rPr>
              <a:t>spirin, </a:t>
            </a:r>
            <a:r>
              <a:rPr lang="en-US" altLang="en-US" sz="2400" b="1">
                <a:latin typeface="Times New Roman" panose="02020603050405020304" pitchFamily="18" charset="0"/>
              </a:rPr>
              <a:t>n</a:t>
            </a:r>
            <a:r>
              <a:rPr lang="sr-Latn-CS" altLang="en-US" sz="2400" b="1">
                <a:latin typeface="Times New Roman" panose="02020603050405020304" pitchFamily="18" charset="0"/>
              </a:rPr>
              <a:t>aproksen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cxnSp>
        <p:nvCxnSpPr>
          <p:cNvPr id="35853" name="AutoShape 13"/>
          <p:cNvCxnSpPr>
            <a:cxnSpLocks noChangeShapeType="1"/>
          </p:cNvCxnSpPr>
          <p:nvPr/>
        </p:nvCxnSpPr>
        <p:spPr bwMode="auto">
          <a:xfrm>
            <a:off x="5715000" y="3581400"/>
            <a:ext cx="0" cy="10668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5257800" y="3276600"/>
            <a:ext cx="1127125" cy="304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1400" b="1">
                <a:latin typeface="Times New Roman" panose="02020603050405020304" pitchFamily="18" charset="0"/>
              </a:rPr>
              <a:t>Blok COX-1</a:t>
            </a:r>
            <a:endParaRPr lang="en-US" altLang="en-US" sz="1400" b="1">
              <a:latin typeface="Times New Roman" panose="02020603050405020304" pitchFamily="18" charset="0"/>
            </a:endParaRPr>
          </a:p>
        </p:txBody>
      </p:sp>
      <p:sp>
        <p:nvSpPr>
          <p:cNvPr id="35855" name="AutoShape 15"/>
          <p:cNvSpPr>
            <a:spLocks noChangeArrowheads="1"/>
          </p:cNvSpPr>
          <p:nvPr/>
        </p:nvSpPr>
        <p:spPr bwMode="auto">
          <a:xfrm>
            <a:off x="7924800" y="5257800"/>
            <a:ext cx="228600" cy="838200"/>
          </a:xfrm>
          <a:prstGeom prst="downArrow">
            <a:avLst>
              <a:gd name="adj1" fmla="val 50000"/>
              <a:gd name="adj2" fmla="val 91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56" name="AutoShape 16"/>
          <p:cNvSpPr>
            <a:spLocks noChangeArrowheads="1"/>
          </p:cNvSpPr>
          <p:nvPr/>
        </p:nvSpPr>
        <p:spPr bwMode="auto">
          <a:xfrm>
            <a:off x="533400" y="2057400"/>
            <a:ext cx="304800" cy="1524000"/>
          </a:xfrm>
          <a:prstGeom prst="upArrow">
            <a:avLst>
              <a:gd name="adj1" fmla="val 50000"/>
              <a:gd name="adj2" fmla="val 125000"/>
            </a:avLst>
          </a:prstGeom>
          <a:solidFill>
            <a:srgbClr val="00FF00"/>
          </a:solidFill>
          <a:ln w="9525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57" name="AutoShape 17"/>
          <p:cNvSpPr>
            <a:spLocks noChangeArrowheads="1"/>
          </p:cNvSpPr>
          <p:nvPr/>
        </p:nvSpPr>
        <p:spPr bwMode="auto">
          <a:xfrm rot="530182">
            <a:off x="3429000" y="2286000"/>
            <a:ext cx="2057400" cy="1066800"/>
          </a:xfrm>
          <a:prstGeom prst="curvedDownArrow">
            <a:avLst>
              <a:gd name="adj1" fmla="val 38571"/>
              <a:gd name="adj2" fmla="val 7714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69401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7467600" y="533400"/>
            <a:ext cx="0" cy="685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752600" y="3657600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6477000" y="10668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rot="-1687247">
            <a:off x="1905000" y="2514600"/>
            <a:ext cx="4876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4114800" y="2514600"/>
            <a:ext cx="228600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447800" y="3048000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COX-2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5334000" y="1066800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COX-1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685800" y="4876800"/>
            <a:ext cx="1981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r-Latn-CS" altLang="en-US" sz="2000" u="sng" dirty="0">
                <a:latin typeface="Times New Roman" panose="02020603050405020304" pitchFamily="18" charset="0"/>
              </a:rPr>
              <a:t>Prostaciklin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sr-Latn-CS" altLang="en-US" sz="2000" dirty="0">
                <a:latin typeface="Times New Roman" panose="02020603050405020304" pitchFamily="18" charset="0"/>
              </a:rPr>
              <a:t>Vazodilatacija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sr-Latn-CS" altLang="en-US" sz="2000" dirty="0">
                <a:latin typeface="Times New Roman" panose="02020603050405020304" pitchFamily="18" charset="0"/>
              </a:rPr>
              <a:t>Antitromboza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6096000" y="3124200"/>
            <a:ext cx="2286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r-Latn-CS" altLang="en-US" sz="2000" u="sng" dirty="0">
                <a:latin typeface="Times New Roman" panose="02020603050405020304" pitchFamily="18" charset="0"/>
              </a:rPr>
              <a:t>Tromboksan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sr-Latn-CS" altLang="en-US" sz="2000" dirty="0">
                <a:latin typeface="Times New Roman" panose="02020603050405020304" pitchFamily="18" charset="0"/>
              </a:rPr>
              <a:t>Vazokonstrikcija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sr-Latn-CS" altLang="en-US" sz="2000" dirty="0">
                <a:latin typeface="Times New Roman" panose="02020603050405020304" pitchFamily="18" charset="0"/>
              </a:rPr>
              <a:t>Tromboza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1736725" y="269875"/>
            <a:ext cx="7141699" cy="5232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800" b="1" dirty="0">
                <a:latin typeface="Times New Roman" panose="02020603050405020304" pitchFamily="18" charset="0"/>
              </a:rPr>
              <a:t>COX-1/COX-2 u kardiovaskularnom sistemu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593725" y="955675"/>
            <a:ext cx="2427288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400" b="1">
                <a:latin typeface="Times New Roman" panose="02020603050405020304" pitchFamily="18" charset="0"/>
              </a:rPr>
              <a:t>COX-2 inhibitori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cxnSp>
        <p:nvCxnSpPr>
          <p:cNvPr id="36877" name="AutoShape 13"/>
          <p:cNvCxnSpPr>
            <a:cxnSpLocks noChangeShapeType="1"/>
          </p:cNvCxnSpPr>
          <p:nvPr/>
        </p:nvCxnSpPr>
        <p:spPr bwMode="auto">
          <a:xfrm>
            <a:off x="2667000" y="2971800"/>
            <a:ext cx="0" cy="10668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1981200" y="2743200"/>
            <a:ext cx="1127125" cy="304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1400" b="1">
                <a:latin typeface="Times New Roman" panose="02020603050405020304" pitchFamily="18" charset="0"/>
              </a:rPr>
              <a:t>Blok COX-2</a:t>
            </a:r>
            <a:endParaRPr lang="en-US" altLang="en-US" sz="1400" b="1">
              <a:latin typeface="Times New Roman" panose="02020603050405020304" pitchFamily="18" charset="0"/>
            </a:endParaRPr>
          </a:p>
        </p:txBody>
      </p:sp>
      <p:sp>
        <p:nvSpPr>
          <p:cNvPr id="36879" name="AutoShape 15"/>
          <p:cNvSpPr>
            <a:spLocks noChangeArrowheads="1"/>
          </p:cNvSpPr>
          <p:nvPr/>
        </p:nvSpPr>
        <p:spPr bwMode="auto">
          <a:xfrm rot="4908545">
            <a:off x="3387725" y="1184275"/>
            <a:ext cx="1117600" cy="2101850"/>
          </a:xfrm>
          <a:prstGeom prst="curvedRightArrow">
            <a:avLst>
              <a:gd name="adj1" fmla="val 34044"/>
              <a:gd name="adj2" fmla="val 7522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80" name="AutoShape 16"/>
          <p:cNvSpPr>
            <a:spLocks noChangeArrowheads="1"/>
          </p:cNvSpPr>
          <p:nvPr/>
        </p:nvSpPr>
        <p:spPr bwMode="auto">
          <a:xfrm>
            <a:off x="457200" y="5105400"/>
            <a:ext cx="228600" cy="838200"/>
          </a:xfrm>
          <a:prstGeom prst="downArrow">
            <a:avLst>
              <a:gd name="adj1" fmla="val 50000"/>
              <a:gd name="adj2" fmla="val 91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81" name="AutoShape 17"/>
          <p:cNvSpPr>
            <a:spLocks noChangeArrowheads="1"/>
          </p:cNvSpPr>
          <p:nvPr/>
        </p:nvSpPr>
        <p:spPr bwMode="auto">
          <a:xfrm>
            <a:off x="5867400" y="1905000"/>
            <a:ext cx="304800" cy="2133600"/>
          </a:xfrm>
          <a:prstGeom prst="upArrow">
            <a:avLst>
              <a:gd name="adj1" fmla="val 50000"/>
              <a:gd name="adj2" fmla="val 175000"/>
            </a:avLst>
          </a:prstGeom>
          <a:solidFill>
            <a:srgbClr val="00FF00"/>
          </a:solidFill>
          <a:ln w="9525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60303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848600" cy="12192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600" dirty="0" err="1" smtClean="0"/>
              <a:t>Farmakolo</a:t>
            </a:r>
            <a:r>
              <a:rPr lang="sr-Latn-CS" altLang="en-US" sz="3600" dirty="0" smtClean="0"/>
              <a:t>ške osobine nesteroidnih antiinflamatornih lijekova (NSAIL)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514600"/>
            <a:ext cx="7924800" cy="3505200"/>
          </a:xfrm>
        </p:spPr>
        <p:txBody>
          <a:bodyPr>
            <a:normAutofit/>
          </a:bodyPr>
          <a:lstStyle/>
          <a:p>
            <a:pPr algn="l" eaLnBrk="1" hangingPunct="1">
              <a:buFontTx/>
              <a:buChar char="•"/>
            </a:pPr>
            <a:r>
              <a:rPr lang="sr-Latn-CS" altLang="en-US" sz="3200" dirty="0" smtClean="0"/>
              <a:t> NSAIL svojim analgetskim i antiinflamatornim svojstvima poboljšavaju kvalitet života bolesnika i postali su najčešći izbor farmakološke terapije reumat</a:t>
            </a:r>
            <a:r>
              <a:rPr lang="en-US" altLang="en-US" sz="3200" dirty="0" err="1" smtClean="0"/>
              <a:t>sk</a:t>
            </a:r>
            <a:r>
              <a:rPr lang="sr-Latn-CS" altLang="en-US" sz="3200" dirty="0" smtClean="0"/>
              <a:t>ih oboljenja </a:t>
            </a:r>
          </a:p>
        </p:txBody>
      </p:sp>
    </p:spTree>
    <p:extLst>
      <p:ext uri="{BB962C8B-B14F-4D97-AF65-F5344CB8AC3E}">
        <p14:creationId xmlns:p14="http://schemas.microsoft.com/office/powerpoint/2010/main" val="197107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609600"/>
            <a:ext cx="7845425" cy="1139825"/>
          </a:xfrm>
          <a:noFill/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sr-Latn-CS" altLang="en-US" sz="3600" b="1" dirty="0" smtClean="0"/>
              <a:t>COX-2 inhibitori; </a:t>
            </a:r>
            <a:br>
              <a:rPr lang="sr-Latn-CS" altLang="en-US" sz="3600" b="1" dirty="0" smtClean="0"/>
            </a:br>
            <a:r>
              <a:rPr lang="sr-Latn-CS" altLang="en-US" sz="3600" b="1" dirty="0" smtClean="0"/>
              <a:t>nedostaci</a:t>
            </a:r>
            <a:endParaRPr lang="en-AU" altLang="en-US" sz="3600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667000"/>
            <a:ext cx="8077200" cy="3276600"/>
          </a:xfrm>
          <a:ln>
            <a:solidFill>
              <a:srgbClr val="FFFF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sr-Latn-CS" altLang="en-US" sz="3200" b="1" dirty="0" smtClean="0"/>
              <a:t>CIJENA !!!!!!</a:t>
            </a:r>
          </a:p>
          <a:p>
            <a:pPr eaLnBrk="1" hangingPunct="1">
              <a:buFontTx/>
              <a:buNone/>
            </a:pPr>
            <a:endParaRPr lang="sr-Latn-CS" altLang="en-US" sz="3200" dirty="0" smtClean="0"/>
          </a:p>
          <a:p>
            <a:pPr lvl="1" eaLnBrk="1" hangingPunct="1">
              <a:buClr>
                <a:srgbClr val="66FFFF"/>
              </a:buClr>
              <a:buFontTx/>
              <a:buChar char="•"/>
            </a:pPr>
            <a:r>
              <a:rPr lang="sr-Latn-CS" altLang="en-US" sz="3200" dirty="0" smtClean="0"/>
              <a:t>Renalna oštećenja</a:t>
            </a:r>
          </a:p>
          <a:p>
            <a:pPr lvl="1" eaLnBrk="1" hangingPunct="1">
              <a:buFontTx/>
              <a:buNone/>
            </a:pPr>
            <a:endParaRPr lang="sr-Latn-CS" altLang="en-US" sz="3200" dirty="0" smtClean="0"/>
          </a:p>
          <a:p>
            <a:pPr lvl="2" eaLnBrk="1" hangingPunct="1"/>
            <a:r>
              <a:rPr lang="sr-Latn-CS" altLang="en-US" sz="3200" b="1" dirty="0" smtClean="0"/>
              <a:t>Protrombotsko dejstvo</a:t>
            </a:r>
            <a:endParaRPr lang="en-AU" alt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84852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848600" cy="9906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algn="l" eaLnBrk="1" hangingPunct="1"/>
            <a:r>
              <a:rPr lang="sr-Latn-CS" altLang="en-US" sz="3600" dirty="0" smtClean="0"/>
              <a:t>Preporuke NICE (National Institute for Clinical Exellence) za upotrebu COXIBA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752600"/>
            <a:ext cx="8229600" cy="4267200"/>
          </a:xfrm>
        </p:spPr>
        <p:txBody>
          <a:bodyPr>
            <a:normAutofit/>
          </a:bodyPr>
          <a:lstStyle/>
          <a:p>
            <a:pPr algn="l" eaLnBrk="1" hangingPunct="1">
              <a:buFontTx/>
              <a:buChar char="•"/>
            </a:pPr>
            <a:r>
              <a:rPr lang="sr-Latn-CS" altLang="en-US" sz="3200" dirty="0" smtClean="0"/>
              <a:t>ne preporučuju se za rutinsku upotrebu u liječenju reumatoidnog artritisa i osteoartroze</a:t>
            </a:r>
          </a:p>
          <a:p>
            <a:pPr algn="l" eaLnBrk="1" hangingPunct="1">
              <a:buFontTx/>
              <a:buChar char="•"/>
            </a:pPr>
            <a:endParaRPr lang="sr-Latn-CS" altLang="en-US" sz="3200" dirty="0" smtClean="0"/>
          </a:p>
          <a:p>
            <a:pPr algn="l" eaLnBrk="1" hangingPunct="1">
              <a:buFontTx/>
              <a:buChar char="•"/>
            </a:pPr>
            <a:r>
              <a:rPr lang="sr-Latn-CS" altLang="en-US" sz="3200" dirty="0" smtClean="0"/>
              <a:t>imaju prednost nad klasičnim NSAIL samo kod bolesnika sa velikim rizikom od GIT komplikacija</a:t>
            </a:r>
          </a:p>
          <a:p>
            <a:pPr algn="l" eaLnBrk="1" hangingPunct="1">
              <a:buFontTx/>
              <a:buChar char="•"/>
            </a:pPr>
            <a:endParaRPr lang="sr-Latn-CS" altLang="en-US" sz="3200" dirty="0" smtClean="0"/>
          </a:p>
          <a:p>
            <a:pPr algn="l" eaLnBrk="1" hangingPunct="1">
              <a:buFontTx/>
              <a:buChar char="•"/>
            </a:pPr>
            <a:r>
              <a:rPr lang="sr-Latn-CS" altLang="en-US" sz="3200" dirty="0" smtClean="0"/>
              <a:t>kod bolesnika sa ishemijskom bolesti srca klasični NSAIL imaju prednost</a:t>
            </a:r>
          </a:p>
        </p:txBody>
      </p:sp>
    </p:spTree>
    <p:extLst>
      <p:ext uri="{BB962C8B-B14F-4D97-AF65-F5344CB8AC3E}">
        <p14:creationId xmlns:p14="http://schemas.microsoft.com/office/powerpoint/2010/main" val="281119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9939" name="Picture 2" descr="C:\Users\EC\Pictures\A2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284603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0963" name="Picture 2" descr="C:\Users\EC\Pictures\A2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81989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1987" name="Picture 2" descr="C:\Users\EC\Pictures\A2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600200"/>
            <a:ext cx="60356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182710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3011" name="Picture 2" descr="C:\Users\EC\Pictures\N1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58948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4035" name="Picture 4" descr="C:\Users\EC\Pictures\N1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197243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5059" name="Picture 4" descr="C:\Users\EC\Pictures\N1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410311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6083" name="Picture 2" descr="C:\Users\EC\Pictures\N2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298500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7107" name="Picture 2" descr="C:\Users\EC\Pictures\N2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198262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38200" y="2362200"/>
            <a:ext cx="76200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Times" panose="02020603050405020304" pitchFamily="18" charset="0"/>
              <a:buNone/>
            </a:pPr>
            <a:r>
              <a:rPr lang="en-US" altLang="en-US" sz="1600" b="1" dirty="0">
                <a:solidFill>
                  <a:srgbClr val="009999"/>
                </a:solidFill>
                <a:latin typeface="Times" panose="02020603050405020304" pitchFamily="18" charset="0"/>
              </a:rPr>
              <a:t>		</a:t>
            </a:r>
          </a:p>
          <a:p>
            <a:pPr>
              <a:spcBef>
                <a:spcPct val="0"/>
              </a:spcBef>
              <a:buFont typeface="Times" panose="02020603050405020304" pitchFamily="18" charset="0"/>
              <a:buChar char="•"/>
            </a:pPr>
            <a:r>
              <a:rPr lang="en-US" altLang="en-US" sz="2800" b="1" dirty="0">
                <a:latin typeface="Times" panose="02020603050405020304" pitchFamily="18" charset="0"/>
              </a:rPr>
              <a:t>70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milion</a:t>
            </a:r>
            <a:r>
              <a:rPr lang="sr-Latn-CS" altLang="en-US" sz="2800" b="1" dirty="0">
                <a:latin typeface="Times New Roman" panose="02020603050405020304" pitchFamily="18" charset="0"/>
              </a:rPr>
              <a:t>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sr-Latn-CS" altLang="en-US" sz="2800" b="1" dirty="0">
                <a:latin typeface="Times New Roman" panose="02020603050405020304" pitchFamily="18" charset="0"/>
              </a:rPr>
              <a:t>ljudi</a:t>
            </a:r>
            <a:r>
              <a:rPr lang="en-US" altLang="en-US" sz="2800" b="1" dirty="0">
                <a:latin typeface="Times New Roman" panose="02020603050405020304" pitchFamily="18" charset="0"/>
              </a:rPr>
              <a:t>/</a:t>
            </a:r>
            <a:r>
              <a:rPr lang="sr-Latn-CS" altLang="en-US" sz="2800" b="1" dirty="0">
                <a:latin typeface="Times New Roman" panose="02020603050405020304" pitchFamily="18" charset="0"/>
              </a:rPr>
              <a:t>dan</a:t>
            </a:r>
            <a:r>
              <a:rPr lang="en-US" altLang="en-US" sz="2800" b="1" dirty="0">
                <a:latin typeface="Times New Roman" panose="02020603050405020304" pitchFamily="18" charset="0"/>
              </a:rPr>
              <a:t>  </a:t>
            </a:r>
            <a:r>
              <a:rPr lang="sr-Latn-CS" altLang="en-US" sz="2800" b="1" dirty="0">
                <a:latin typeface="Times New Roman" panose="02020603050405020304" pitchFamily="18" charset="0"/>
              </a:rPr>
              <a:t>dobije 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sr-Latn-CS" altLang="en-US" sz="2800" b="1" dirty="0">
                <a:latin typeface="Times New Roman" panose="02020603050405020304" pitchFamily="18" charset="0"/>
              </a:rPr>
              <a:t>Rp 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NSAI</a:t>
            </a:r>
            <a:r>
              <a:rPr lang="sr-Latn-CS" altLang="en-US" sz="2800" b="1" dirty="0">
                <a:latin typeface="Times New Roman" panose="02020603050405020304" pitchFamily="18" charset="0"/>
              </a:rPr>
              <a:t>L</a:t>
            </a:r>
            <a:endParaRPr lang="en-US" altLang="en-US" sz="28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Times" panose="02020603050405020304" pitchFamily="18" charset="0"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			        </a:t>
            </a:r>
            <a:endParaRPr lang="sr-Latn-CS" altLang="en-US" sz="28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Times" panose="02020603050405020304" pitchFamily="18" charset="0"/>
              <a:buChar char="•"/>
            </a:pPr>
            <a:r>
              <a:rPr lang="en-US" altLang="en-US" sz="2800" b="1" dirty="0">
                <a:latin typeface="Times New Roman" panose="02020603050405020304" pitchFamily="18" charset="0"/>
              </a:rPr>
              <a:t>230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milion</a:t>
            </a:r>
            <a:r>
              <a:rPr lang="sr-Latn-CS" altLang="en-US" sz="2800" b="1" dirty="0">
                <a:latin typeface="Times New Roman" panose="02020603050405020304" pitchFamily="18" charset="0"/>
              </a:rPr>
              <a:t>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sr-Latn-CS" altLang="en-US" sz="2800" b="1" dirty="0">
                <a:latin typeface="Times New Roman" panose="02020603050405020304" pitchFamily="18" charset="0"/>
              </a:rPr>
              <a:t>ljudi</a:t>
            </a:r>
            <a:r>
              <a:rPr lang="en-US" altLang="en-US" sz="2800" b="1" dirty="0">
                <a:latin typeface="Times New Roman" panose="02020603050405020304" pitchFamily="18" charset="0"/>
              </a:rPr>
              <a:t>/</a:t>
            </a:r>
            <a:r>
              <a:rPr lang="sr-Latn-CS" altLang="en-US" sz="2800" b="1" dirty="0">
                <a:latin typeface="Times New Roman" panose="02020603050405020304" pitchFamily="18" charset="0"/>
              </a:rPr>
              <a:t>dan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sr-Latn-CS" altLang="en-US" sz="2800" b="1" dirty="0">
                <a:latin typeface="Times New Roman" panose="02020603050405020304" pitchFamily="18" charset="0"/>
              </a:rPr>
              <a:t>uzme neki od </a:t>
            </a:r>
            <a:r>
              <a:rPr lang="en-US" altLang="en-US" sz="2800" b="1" dirty="0">
                <a:latin typeface="Times New Roman" panose="02020603050405020304" pitchFamily="18" charset="0"/>
              </a:rPr>
              <a:t> OTC </a:t>
            </a:r>
            <a:r>
              <a:rPr lang="sr-Latn-C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NSAI</a:t>
            </a:r>
            <a:r>
              <a:rPr lang="sr-Latn-CS" altLang="en-US" sz="2800" b="1" dirty="0">
                <a:latin typeface="Times New Roman" panose="02020603050405020304" pitchFamily="18" charset="0"/>
              </a:rPr>
              <a:t>L</a:t>
            </a:r>
            <a:endParaRPr lang="en-US" altLang="en-US" sz="28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Times" panose="02020603050405020304" pitchFamily="18" charset="0"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		</a:t>
            </a:r>
          </a:p>
          <a:p>
            <a:pPr>
              <a:spcBef>
                <a:spcPct val="0"/>
              </a:spcBef>
              <a:buFont typeface="Times" panose="02020603050405020304" pitchFamily="18" charset="0"/>
              <a:buChar char="•"/>
            </a:pPr>
            <a:r>
              <a:rPr lang="en-US" altLang="en-US" sz="2800" b="1" dirty="0">
                <a:latin typeface="Times New Roman" panose="02020603050405020304" pitchFamily="18" charset="0"/>
              </a:rPr>
              <a:t>USA:  80 </a:t>
            </a:r>
            <a:r>
              <a:rPr lang="sr-Latn-CS" altLang="en-US" sz="2800" b="1" dirty="0">
                <a:latin typeface="Times New Roman" panose="02020603050405020304" pitchFamily="18" charset="0"/>
              </a:rPr>
              <a:t>milijardi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sr-Latn-CS" altLang="en-US" sz="2800" b="1" dirty="0">
                <a:latin typeface="Times New Roman" panose="02020603050405020304" pitchFamily="18" charset="0"/>
              </a:rPr>
              <a:t>tableta </a:t>
            </a:r>
            <a:r>
              <a:rPr lang="en-US" altLang="en-US" sz="2800" b="1" dirty="0">
                <a:latin typeface="Times New Roman" panose="02020603050405020304" pitchFamily="18" charset="0"/>
              </a:rPr>
              <a:t>aspirin</a:t>
            </a:r>
            <a:r>
              <a:rPr lang="sr-Latn-CS" altLang="en-US" sz="2800" b="1" dirty="0">
                <a:latin typeface="Times New Roman" panose="02020603050405020304" pitchFamily="18" charset="0"/>
              </a:rPr>
              <a:t>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sr-Latn-CS" altLang="en-US" sz="2800" b="1" dirty="0">
                <a:latin typeface="Times New Roman" panose="02020603050405020304" pitchFamily="18" charset="0"/>
              </a:rPr>
              <a:t>se potroši godišnje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sr-Latn-CS" altLang="en-US" sz="2800" b="1" dirty="0">
                <a:latin typeface="Times New Roman" panose="02020603050405020304" pitchFamily="18" charset="0"/>
              </a:rPr>
              <a:t>što čini</a:t>
            </a:r>
            <a:r>
              <a:rPr lang="en-US" altLang="en-US" sz="2800" b="1" dirty="0">
                <a:latin typeface="Times New Roman" panose="02020603050405020304" pitchFamily="18" charset="0"/>
              </a:rPr>
              <a:t> 4% </a:t>
            </a:r>
            <a:r>
              <a:rPr lang="sr-Latn-CS" altLang="en-US" sz="2800" b="1" dirty="0">
                <a:latin typeface="Times New Roman" panose="02020603050405020304" pitchFamily="18" charset="0"/>
              </a:rPr>
              <a:t>svih preskripcija</a:t>
            </a:r>
            <a:r>
              <a:rPr lang="en-US" altLang="en-US" sz="2800" b="1" dirty="0">
                <a:latin typeface="Times New Roman" panose="02020603050405020304" pitchFamily="18" charset="0"/>
              </a:rPr>
              <a:t>	</a:t>
            </a:r>
            <a:r>
              <a:rPr lang="en-US" altLang="en-US" sz="2800" b="1" dirty="0">
                <a:latin typeface="Times" panose="02020603050405020304" pitchFamily="18" charset="0"/>
              </a:rPr>
              <a:t>	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838200" y="254000"/>
            <a:ext cx="8153400" cy="12003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Times" panose="02020603050405020304" pitchFamily="18" charset="0"/>
              <a:buNone/>
            </a:pPr>
            <a:r>
              <a:rPr lang="sr-Latn-CS" altLang="en-US" sz="3600" b="1" dirty="0">
                <a:latin typeface="Times" panose="02020603050405020304" pitchFamily="18" charset="0"/>
              </a:rPr>
              <a:t>NSAIL su među najpropisivanijim lijekovima širom svijeta</a:t>
            </a:r>
            <a:endParaRPr lang="en-US" altLang="en-US" sz="3600" b="1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21697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8131" name="Picture 2" descr="C:\Users\EC\Pictures\N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166355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9155" name="Picture 2" descr="C:\Users\EC\Pictures\A2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123335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0179" name="Picture 2" descr="C:\Users\EC\Pictures\A2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176959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1203" name="Picture 2" descr="C:\Users\EC\Pictures\N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144729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2227" name="Picture 2" descr="C:\Users\EC\Pictures\N1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295644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3251" name="Picture 2" descr="C:\Users\EC\Pictures\N1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52518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4275" name="Picture 2" descr="C:\Users\EC\Pictures\N1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24875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5299" name="Picture 2" descr="C:\Users\EC\Pictures\N1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258992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6323" name="Picture 2" descr="C:\Users\EC\Pictures\A3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20090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7347" name="Picture 2" descr="C:\Users\EC\Pictures\N2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354010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147" name="Picture 4" descr="C:\Users\EC\Pictures\N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372991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8371" name="Picture 2" descr="C:\Users\EC\Pictures\N2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1753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9395" name="Picture 2" descr="C:\Users\EC\Pictures\N2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392529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0419" name="Picture 2" descr="C:\Users\EC\Pictures\N2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297434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1443" name="Picture 2" descr="C:\Users\EC\Pictures\N3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16506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2467" name="Picture 2" descr="C:\Users\EC\Pictures\A3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428533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3491" name="Picture 2" descr="C:\Users\EC\Pictures\A2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24913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5A82-540F-44F6-907A-49035C5DE833}" type="slidenum">
              <a:rPr lang="en-US" smtClean="0"/>
              <a:t>56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7017CBE-6092-4BBC-9071-0875796BA37A}"/>
              </a:ext>
            </a:extLst>
          </p:cNvPr>
          <p:cNvSpPr/>
          <p:nvPr/>
        </p:nvSpPr>
        <p:spPr>
          <a:xfrm>
            <a:off x="5225784" y="5049801"/>
            <a:ext cx="38216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5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Hvala</a:t>
            </a:r>
            <a:r>
              <a:rPr lang="en-US" sz="4400" b="1" spc="5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4400" b="1" spc="50" dirty="0" err="1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na</a:t>
            </a:r>
            <a:r>
              <a:rPr lang="en-US" sz="4400" b="1" spc="5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pa</a:t>
            </a:r>
            <a:r>
              <a:rPr lang="sr-Latn-RS" sz="4400" b="1" spc="5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žnji</a:t>
            </a:r>
            <a:endParaRPr lang="en-US" sz="4400" b="1" spc="5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4A69D38-E632-4EBC-80F6-6CC128D577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0" y="1179898"/>
            <a:ext cx="5085436" cy="34137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6018477-B8A2-4326-9FE3-DAEE99F3C44D}"/>
              </a:ext>
            </a:extLst>
          </p:cNvPr>
          <p:cNvSpPr txBox="1"/>
          <p:nvPr/>
        </p:nvSpPr>
        <p:spPr>
          <a:xfrm>
            <a:off x="1981045" y="6246525"/>
            <a:ext cx="5171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900" b="1" dirty="0">
                <a:solidFill>
                  <a:schemeClr val="bg1"/>
                </a:solidFill>
              </a:rPr>
              <a:t>УНИВЕРЗИТЕТ У БАЊОЈ ЛУЦИ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</a:rPr>
              <a:t>UNIVERSITY OF BANJA LUKA</a:t>
            </a:r>
            <a:endParaRPr lang="sr-Cyrl-RS" sz="700" dirty="0">
              <a:solidFill>
                <a:schemeClr val="bg1"/>
              </a:solidFill>
            </a:endParaRPr>
          </a:p>
          <a:p>
            <a:pPr algn="ctr"/>
            <a:r>
              <a:rPr lang="sr-Cyrl-RS" sz="900" b="1" dirty="0">
                <a:solidFill>
                  <a:schemeClr val="bg1"/>
                </a:solidFill>
              </a:rPr>
              <a:t>МЕДИЦИНСКИ ФАКУЛТЕТ</a:t>
            </a:r>
            <a:endParaRPr lang="en-US" sz="900" b="1" dirty="0">
              <a:solidFill>
                <a:schemeClr val="bg1"/>
              </a:solidFill>
            </a:endParaRPr>
          </a:p>
          <a:p>
            <a:pPr algn="ctr"/>
            <a:r>
              <a:rPr lang="en-US" sz="700" dirty="0">
                <a:solidFill>
                  <a:schemeClr val="bg1"/>
                </a:solidFill>
              </a:rPr>
              <a:t>FACULTY OF MEDICINE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84B2255-571B-4F9A-99D6-0087520C1E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18" y="6237210"/>
            <a:ext cx="601679" cy="5940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09B409D-BE59-4492-A449-CF8EEE1D7E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99" y="6272669"/>
            <a:ext cx="446194" cy="52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3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848600" cy="12954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r-Latn-CS" altLang="en-US" sz="3600" dirty="0" smtClean="0"/>
              <a:t>Hemijska klasifikacija NSAIL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514600"/>
            <a:ext cx="7848600" cy="3505200"/>
          </a:xfrm>
        </p:spPr>
        <p:txBody>
          <a:bodyPr/>
          <a:lstStyle/>
          <a:p>
            <a:pPr algn="l" eaLnBrk="1" hangingPunct="1"/>
            <a:r>
              <a:rPr lang="sr-Latn-CS" altLang="en-US" sz="2800" u="sng" dirty="0" smtClean="0"/>
              <a:t>Derivati karboksilnih kiselina</a:t>
            </a:r>
          </a:p>
          <a:p>
            <a:pPr algn="l" eaLnBrk="1" hangingPunct="1">
              <a:buFontTx/>
              <a:buChar char="•"/>
            </a:pPr>
            <a:r>
              <a:rPr lang="sr-Latn-CS" altLang="en-US" sz="2800" dirty="0" smtClean="0"/>
              <a:t> salicilne (aspirin)</a:t>
            </a:r>
          </a:p>
          <a:p>
            <a:pPr algn="l" eaLnBrk="1" hangingPunct="1">
              <a:buFontTx/>
              <a:buChar char="•"/>
            </a:pPr>
            <a:r>
              <a:rPr lang="sr-Latn-CS" altLang="en-US" sz="2800" dirty="0" smtClean="0"/>
              <a:t>indolsirćetne (indometacin, sulindak)</a:t>
            </a:r>
          </a:p>
          <a:p>
            <a:pPr algn="l" eaLnBrk="1" hangingPunct="1">
              <a:buFontTx/>
              <a:buChar char="•"/>
            </a:pPr>
            <a:r>
              <a:rPr lang="sr-Latn-CS" altLang="en-US" sz="2800" dirty="0" smtClean="0"/>
              <a:t>fenilsirćetne (diklofenak)</a:t>
            </a:r>
          </a:p>
          <a:p>
            <a:pPr algn="l" eaLnBrk="1" hangingPunct="1">
              <a:buFontTx/>
              <a:buChar char="•"/>
            </a:pPr>
            <a:r>
              <a:rPr lang="sr-Latn-CS" altLang="en-US" sz="2800" dirty="0" smtClean="0"/>
              <a:t>propionske (ibuprofen,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ketoptofen</a:t>
            </a:r>
            <a:r>
              <a:rPr lang="en-US" altLang="en-US" sz="2800" dirty="0" smtClean="0"/>
              <a:t>,</a:t>
            </a:r>
            <a:r>
              <a:rPr lang="sr-Latn-CS" altLang="en-US" sz="2800" dirty="0" smtClean="0"/>
              <a:t> naproksen)</a:t>
            </a:r>
          </a:p>
          <a:p>
            <a:pPr algn="l" eaLnBrk="1" hangingPunct="1">
              <a:buFontTx/>
              <a:buChar char="•"/>
            </a:pPr>
            <a:r>
              <a:rPr lang="sr-Latn-CS" altLang="en-US" sz="2800" dirty="0" smtClean="0"/>
              <a:t>antranilne (fenamati)</a:t>
            </a:r>
          </a:p>
        </p:txBody>
      </p:sp>
    </p:spTree>
    <p:extLst>
      <p:ext uri="{BB962C8B-B14F-4D97-AF65-F5344CB8AC3E}">
        <p14:creationId xmlns:p14="http://schemas.microsoft.com/office/powerpoint/2010/main" val="90802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848600" cy="9906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r-Latn-CS" altLang="en-US" sz="3600" dirty="0" smtClean="0"/>
              <a:t>Hemijska klasifikacija NSAIL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133600"/>
            <a:ext cx="7696200" cy="3886200"/>
          </a:xfrm>
        </p:spPr>
        <p:txBody>
          <a:bodyPr/>
          <a:lstStyle/>
          <a:p>
            <a:pPr algn="l" eaLnBrk="1" hangingPunct="1"/>
            <a:endParaRPr lang="en-US" altLang="en-US" u="sng" dirty="0" smtClean="0">
              <a:solidFill>
                <a:srgbClr val="FFFF00"/>
              </a:solidFill>
            </a:endParaRPr>
          </a:p>
          <a:p>
            <a:pPr algn="l" eaLnBrk="1" hangingPunct="1"/>
            <a:r>
              <a:rPr lang="sr-Latn-CS" altLang="en-US" sz="3200" u="sng" dirty="0" smtClean="0"/>
              <a:t>Derivati enolnih kiselina</a:t>
            </a:r>
          </a:p>
          <a:p>
            <a:pPr algn="l" eaLnBrk="1" hangingPunct="1">
              <a:buFontTx/>
              <a:buChar char="•"/>
            </a:pPr>
            <a:r>
              <a:rPr lang="sr-Latn-CS" altLang="en-US" sz="3200" dirty="0" smtClean="0"/>
              <a:t>pirazoloni (fenilbutazon)</a:t>
            </a:r>
          </a:p>
          <a:p>
            <a:pPr algn="l" eaLnBrk="1" hangingPunct="1">
              <a:buFontTx/>
              <a:buChar char="•"/>
            </a:pPr>
            <a:r>
              <a:rPr lang="sr-Latn-CS" altLang="en-US" sz="3200" dirty="0" smtClean="0"/>
              <a:t>oksikami (piroksikam, tenoksikam)</a:t>
            </a:r>
          </a:p>
        </p:txBody>
      </p:sp>
    </p:spTree>
    <p:extLst>
      <p:ext uri="{BB962C8B-B14F-4D97-AF65-F5344CB8AC3E}">
        <p14:creationId xmlns:p14="http://schemas.microsoft.com/office/powerpoint/2010/main" val="217333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11313"/>
            <a:ext cx="6213475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58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1411288"/>
            <a:ext cx="5807075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69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</TotalTime>
  <Words>788</Words>
  <Application>Microsoft Office PowerPoint</Application>
  <PresentationFormat>On-screen Show (4:3)</PresentationFormat>
  <Paragraphs>218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Arial</vt:lpstr>
      <vt:lpstr>Calibri</vt:lpstr>
      <vt:lpstr>Calibri Light</vt:lpstr>
      <vt:lpstr>Times</vt:lpstr>
      <vt:lpstr>Times New Roman</vt:lpstr>
      <vt:lpstr>Times_New_Roman</vt:lpstr>
      <vt:lpstr>Wingdings</vt:lpstr>
      <vt:lpstr>Office Theme</vt:lpstr>
      <vt:lpstr>PowerPoint Presentation</vt:lpstr>
      <vt:lpstr>Farmakološke osobine nesteroidnih antiinflamatornih lijekova (NSAIL)</vt:lpstr>
      <vt:lpstr>Farmakološke osobine nesteroidnih antiinflamatornih lijekova (NSAIL)</vt:lpstr>
      <vt:lpstr>PowerPoint Presentation</vt:lpstr>
      <vt:lpstr>PowerPoint Presentation</vt:lpstr>
      <vt:lpstr>Hemijska klasifikacija NSAIL</vt:lpstr>
      <vt:lpstr>Hemijska klasifikacija NSAIL</vt:lpstr>
      <vt:lpstr>PowerPoint Presentation</vt:lpstr>
      <vt:lpstr>PowerPoint Presentation</vt:lpstr>
      <vt:lpstr>PowerPoint Presentation</vt:lpstr>
      <vt:lpstr>Mehanizam dejstva NSAIL</vt:lpstr>
      <vt:lpstr>PowerPoint Presentation</vt:lpstr>
      <vt:lpstr>Otkriće COX-2 (1991 by Daniel L. Simmons)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Profilaksa neželjenih efekata NSAIL na gastrointestinalni trakt</vt:lpstr>
      <vt:lpstr>PowerPoint Presentation</vt:lpstr>
      <vt:lpstr>PowerPoint Presentation</vt:lpstr>
      <vt:lpstr>PowerPoint Presentation</vt:lpstr>
      <vt:lpstr>PowerPoint Presentation</vt:lpstr>
      <vt:lpstr>COX-2 specifični inhibitori</vt:lpstr>
      <vt:lpstr>COX-2 inhibitori (coxibi)</vt:lpstr>
      <vt:lpstr>COX-2 inhibitori (COXIBI)</vt:lpstr>
      <vt:lpstr>PowerPoint Presentation</vt:lpstr>
      <vt:lpstr>PowerPoint Presentation</vt:lpstr>
      <vt:lpstr>PowerPoint Presentation</vt:lpstr>
      <vt:lpstr>COX-2 inhibitori;  nedostaci</vt:lpstr>
      <vt:lpstr>Preporuke NICE (National Institute for Clinical Exellence) za upotrebu COXIBA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pc</cp:lastModifiedBy>
  <cp:revision>123</cp:revision>
  <dcterms:created xsi:type="dcterms:W3CDTF">2017-11-08T08:09:10Z</dcterms:created>
  <dcterms:modified xsi:type="dcterms:W3CDTF">2020-12-08T11:03:37Z</dcterms:modified>
</cp:coreProperties>
</file>