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72"/>
  </p:notesMasterIdLst>
  <p:sldIdLst>
    <p:sldId id="271" r:id="rId2"/>
    <p:sldId id="390" r:id="rId3"/>
    <p:sldId id="425" r:id="rId4"/>
    <p:sldId id="391" r:id="rId5"/>
    <p:sldId id="503" r:id="rId6"/>
    <p:sldId id="459" r:id="rId7"/>
    <p:sldId id="460" r:id="rId8"/>
    <p:sldId id="461" r:id="rId9"/>
    <p:sldId id="462" r:id="rId10"/>
    <p:sldId id="463" r:id="rId11"/>
    <p:sldId id="476" r:id="rId12"/>
    <p:sldId id="464" r:id="rId13"/>
    <p:sldId id="475" r:id="rId14"/>
    <p:sldId id="473" r:id="rId15"/>
    <p:sldId id="478" r:id="rId16"/>
    <p:sldId id="481" r:id="rId17"/>
    <p:sldId id="479" r:id="rId18"/>
    <p:sldId id="480" r:id="rId19"/>
    <p:sldId id="482" r:id="rId20"/>
    <p:sldId id="483" r:id="rId21"/>
    <p:sldId id="504" r:id="rId22"/>
    <p:sldId id="477" r:id="rId23"/>
    <p:sldId id="489" r:id="rId24"/>
    <p:sldId id="490" r:id="rId25"/>
    <p:sldId id="484" r:id="rId26"/>
    <p:sldId id="485" r:id="rId27"/>
    <p:sldId id="486" r:id="rId28"/>
    <p:sldId id="487" r:id="rId29"/>
    <p:sldId id="488" r:id="rId30"/>
    <p:sldId id="466" r:id="rId31"/>
    <p:sldId id="530" r:id="rId32"/>
    <p:sldId id="531" r:id="rId33"/>
    <p:sldId id="532" r:id="rId34"/>
    <p:sldId id="469" r:id="rId35"/>
    <p:sldId id="467" r:id="rId36"/>
    <p:sldId id="468" r:id="rId37"/>
    <p:sldId id="533" r:id="rId38"/>
    <p:sldId id="534" r:id="rId39"/>
    <p:sldId id="535" r:id="rId40"/>
    <p:sldId id="536" r:id="rId41"/>
    <p:sldId id="547" r:id="rId42"/>
    <p:sldId id="470" r:id="rId43"/>
    <p:sldId id="471" r:id="rId44"/>
    <p:sldId id="402" r:id="rId45"/>
    <p:sldId id="403" r:id="rId46"/>
    <p:sldId id="365" r:id="rId47"/>
    <p:sldId id="366" r:id="rId48"/>
    <p:sldId id="367" r:id="rId49"/>
    <p:sldId id="369" r:id="rId50"/>
    <p:sldId id="370" r:id="rId51"/>
    <p:sldId id="371" r:id="rId52"/>
    <p:sldId id="372" r:id="rId53"/>
    <p:sldId id="373" r:id="rId54"/>
    <p:sldId id="374" r:id="rId55"/>
    <p:sldId id="404" r:id="rId56"/>
    <p:sldId id="419" r:id="rId57"/>
    <p:sldId id="569" r:id="rId58"/>
    <p:sldId id="570" r:id="rId59"/>
    <p:sldId id="571" r:id="rId60"/>
    <p:sldId id="572" r:id="rId61"/>
    <p:sldId id="405" r:id="rId62"/>
    <p:sldId id="573" r:id="rId63"/>
    <p:sldId id="574" r:id="rId64"/>
    <p:sldId id="575" r:id="rId65"/>
    <p:sldId id="420" r:id="rId66"/>
    <p:sldId id="421" r:id="rId67"/>
    <p:sldId id="422" r:id="rId68"/>
    <p:sldId id="424" r:id="rId69"/>
    <p:sldId id="585" r:id="rId70"/>
    <p:sldId id="310"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00" autoAdjust="0"/>
    <p:restoredTop sz="94660"/>
  </p:normalViewPr>
  <p:slideViewPr>
    <p:cSldViewPr snapToGrid="0">
      <p:cViewPr varScale="1">
        <p:scale>
          <a:sx n="128" d="100"/>
          <a:sy n="128" d="100"/>
        </p:scale>
        <p:origin x="1296" y="12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EF6EA-26B4-4DA5-B697-9969159E7EA6}" type="datetimeFigureOut">
              <a:rPr lang="en-US" smtClean="0"/>
              <a:t>11/25/2020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CDF44-D452-4C61-97C3-7DA124440337}" type="slidenum">
              <a:rPr lang="en-US" smtClean="0"/>
              <a:t>‹#›</a:t>
            </a:fld>
            <a:endParaRPr lang="en-US"/>
          </a:p>
        </p:txBody>
      </p:sp>
    </p:spTree>
    <p:extLst>
      <p:ext uri="{BB962C8B-B14F-4D97-AF65-F5344CB8AC3E}">
        <p14:creationId xmlns:p14="http://schemas.microsoft.com/office/powerpoint/2010/main" val="278024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109F31-6934-4249-8B2D-7D10B95543B1}" type="slidenum">
              <a:rPr lang="sr-Latn-CS" altLang="en-US"/>
              <a:pPr>
                <a:spcBef>
                  <a:spcPct val="0"/>
                </a:spcBef>
              </a:pPr>
              <a:t>11</a:t>
            </a:fld>
            <a:endParaRPr lang="sr-Latn-C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Basically this picture helps to show what is thought to be the mode of action! </a:t>
            </a:r>
          </a:p>
          <a:p>
            <a:pPr eaLnBrk="1" hangingPunct="1"/>
            <a:r>
              <a:rPr lang="en-US" altLang="en-US" smtClean="0">
                <a:latin typeface="Arial" panose="020B0604020202020204" pitchFamily="34" charset="0"/>
              </a:rPr>
              <a:t>In the nervous system a general anesthetic changes the nerve cells so that normal communication among many of them is closed off for a time. Anesthetics can achieve this is by altering the chemistry of the synapses, the gaps between the nerve cells. 5,7 Therefore, sensations of all kinds are temporarily blocked from reaching the brain. At the same time, the person under anesthesia cannot move parts of the body. The muscles are completely relaxed, making surgery easier. At any point along this branching nerve system, the pain message can be blocked.5   Ultimately, what all anesthetics do is block the signal for pain.</a:t>
            </a:r>
          </a:p>
        </p:txBody>
      </p:sp>
    </p:spTree>
    <p:extLst>
      <p:ext uri="{BB962C8B-B14F-4D97-AF65-F5344CB8AC3E}">
        <p14:creationId xmlns:p14="http://schemas.microsoft.com/office/powerpoint/2010/main" val="373383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A9A284-2B92-494A-9357-DFF732C3D19F}" type="slidenum">
              <a:rPr lang="sr-Latn-CS" altLang="en-US"/>
              <a:pPr>
                <a:spcBef>
                  <a:spcPct val="0"/>
                </a:spcBef>
              </a:pPr>
              <a:t>13</a:t>
            </a:fld>
            <a:endParaRPr lang="sr-Latn-C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Partial Pressure in brain quickly equilibrates with partial pressure in arterial blood which has equilibrated with partial pressure perfused alveoli. Furthermore, the DEPTH of anesthesia induced by an inhaled anesthetic depends primarily on the PARTIAL PRESSURE!!! Of the anesthetics in the brain, and the rate of induction and recovery from anesthesia depends on the rate of change of partial pressure in the brain. </a:t>
            </a:r>
          </a:p>
          <a:p>
            <a:pPr eaLnBrk="1" hangingPunct="1"/>
            <a:r>
              <a:rPr lang="en-US" altLang="en-US" smtClean="0">
                <a:latin typeface="Arial" panose="020B0604020202020204" pitchFamily="34" charset="0"/>
                <a:sym typeface="Wingdings" panose="05000000000000000000" pitchFamily="2" charset="2"/>
              </a:rPr>
              <a:t> These drugs are small lipid-soluble molecules that cross the alveolar membrane easily. Move into and out of the blood based on the partial pressure gradient.</a:t>
            </a:r>
            <a:endParaRPr lang="en-US" altLang="en-US" smtClean="0">
              <a:latin typeface="Arial" panose="020B0604020202020204" pitchFamily="34" charset="0"/>
            </a:endParaRPr>
          </a:p>
        </p:txBody>
      </p:sp>
    </p:spTree>
    <p:extLst>
      <p:ext uri="{BB962C8B-B14F-4D97-AF65-F5344CB8AC3E}">
        <p14:creationId xmlns:p14="http://schemas.microsoft.com/office/powerpoint/2010/main" val="2149157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6AA1A2-78C2-45A7-A395-C53A29E9331B}" type="slidenum">
              <a:rPr lang="sr-Latn-CS" altLang="en-US"/>
              <a:pPr>
                <a:spcBef>
                  <a:spcPct val="0"/>
                </a:spcBef>
              </a:pPr>
              <a:t>16</a:t>
            </a:fld>
            <a:endParaRPr lang="sr-Latn-C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Factors influencing the effects of inhaled anesthetics included: </a:t>
            </a:r>
          </a:p>
        </p:txBody>
      </p:sp>
    </p:spTree>
    <p:extLst>
      <p:ext uri="{BB962C8B-B14F-4D97-AF65-F5344CB8AC3E}">
        <p14:creationId xmlns:p14="http://schemas.microsoft.com/office/powerpoint/2010/main" val="3241029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1DB0A79-DDBE-4D0B-913C-96E29529865A}" type="datetime1">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141940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3FF1FD-B482-4E83-B3FB-51B18A09EF2C}" type="datetime1">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283117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C30806-D936-478B-AF64-D73DCFF5F7F6}" type="datetime1">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380111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sr-Latn-CS"/>
          </a:p>
        </p:txBody>
      </p:sp>
      <p:sp>
        <p:nvSpPr>
          <p:cNvPr id="4" name="Rectangle 5"/>
          <p:cNvSpPr>
            <a:spLocks noGrp="1" noChangeArrowheads="1"/>
          </p:cNvSpPr>
          <p:nvPr>
            <p:ph type="ftr" sz="quarter" idx="11"/>
          </p:nvPr>
        </p:nvSpPr>
        <p:spPr>
          <a:ln/>
        </p:spPr>
        <p:txBody>
          <a:bodyPr/>
          <a:lstStyle>
            <a:lvl1pPr>
              <a:defRPr/>
            </a:lvl1pPr>
          </a:lstStyle>
          <a:p>
            <a:pPr>
              <a:defRPr/>
            </a:pPr>
            <a:endParaRPr lang="sr-Latn-CS"/>
          </a:p>
        </p:txBody>
      </p:sp>
      <p:sp>
        <p:nvSpPr>
          <p:cNvPr id="5" name="Rectangle 6"/>
          <p:cNvSpPr>
            <a:spLocks noGrp="1" noChangeArrowheads="1"/>
          </p:cNvSpPr>
          <p:nvPr>
            <p:ph type="sldNum" sz="quarter" idx="12"/>
          </p:nvPr>
        </p:nvSpPr>
        <p:spPr>
          <a:ln/>
        </p:spPr>
        <p:txBody>
          <a:bodyPr/>
          <a:lstStyle>
            <a:lvl1pPr>
              <a:defRPr/>
            </a:lvl1pPr>
          </a:lstStyle>
          <a:p>
            <a:pPr>
              <a:defRPr/>
            </a:pPr>
            <a:fld id="{9A128FAB-D93E-4EBE-91C0-89DBBC673906}" type="slidenum">
              <a:rPr lang="sr-Latn-CS" altLang="en-US"/>
              <a:pPr>
                <a:defRPr/>
              </a:pPr>
              <a:t>‹#›</a:t>
            </a:fld>
            <a:endParaRPr lang="sr-Latn-CS" altLang="en-US"/>
          </a:p>
        </p:txBody>
      </p:sp>
    </p:spTree>
    <p:extLst>
      <p:ext uri="{BB962C8B-B14F-4D97-AF65-F5344CB8AC3E}">
        <p14:creationId xmlns:p14="http://schemas.microsoft.com/office/powerpoint/2010/main" val="36014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5EB346-6ED4-41AE-ABDC-76B79DEEA66B}" type="datetime1">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328333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7B0AC-821B-48FC-916B-7F7E509A47DD}" type="datetime1">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128316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16002E-17F3-46D2-8209-2F13EA501011}" type="datetime1">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173149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0EEE83-E9D7-4E16-950F-1872409135A4}" type="datetime1">
              <a:rPr lang="en-US" smtClean="0"/>
              <a:t>11/25/2020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204720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435D0B-4DC6-42AD-9ECA-FCAE5BD2D561}" type="datetime1">
              <a:rPr lang="en-US" smtClean="0"/>
              <a:t>11/25/2020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405348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4E203-5910-4708-AF1C-D8F6E02F8F10}" type="datetime1">
              <a:rPr lang="en-US" smtClean="0"/>
              <a:t>11/25/2020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359749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CE6598F-E423-45DF-8BDB-27BA356B2750}" type="datetime1">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272314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9A639C9-800D-4430-8527-CADB0147BEAD}" type="datetime1">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05A82-540F-44F6-907A-49035C5DE833}" type="slidenum">
              <a:rPr lang="en-US" smtClean="0"/>
              <a:t>‹#›</a:t>
            </a:fld>
            <a:endParaRPr lang="en-US"/>
          </a:p>
        </p:txBody>
      </p:sp>
    </p:spTree>
    <p:extLst>
      <p:ext uri="{BB962C8B-B14F-4D97-AF65-F5344CB8AC3E}">
        <p14:creationId xmlns:p14="http://schemas.microsoft.com/office/powerpoint/2010/main" val="395851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3296FF-2FE7-4B4A-86A7-089E2B07BFEE}" type="datetime1">
              <a:rPr lang="en-US" smtClean="0"/>
              <a:t>11/25/2020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E05A82-540F-44F6-907A-49035C5DE833}" type="slidenum">
              <a:rPr lang="en-US" smtClean="0"/>
              <a:t>‹#›</a:t>
            </a:fld>
            <a:endParaRPr lang="en-US"/>
          </a:p>
        </p:txBody>
      </p:sp>
    </p:spTree>
    <p:extLst>
      <p:ext uri="{BB962C8B-B14F-4D97-AF65-F5344CB8AC3E}">
        <p14:creationId xmlns:p14="http://schemas.microsoft.com/office/powerpoint/2010/main" val="18828699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bja.oupjournals.org/content/vol89/issue1/images/large/aef156f1.jpe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1</a:t>
            </a:fld>
            <a:endParaRPr lang="en-US" dirty="0"/>
          </a:p>
        </p:txBody>
      </p:sp>
      <p:sp>
        <p:nvSpPr>
          <p:cNvPr id="4" name="Rectangle 3">
            <a:extLst>
              <a:ext uri="{FF2B5EF4-FFF2-40B4-BE49-F238E27FC236}">
                <a16:creationId xmlns="" xmlns:a16="http://schemas.microsoft.com/office/drawing/2014/main" id="{36E8601D-C1EC-4117-A63D-BE06A36A281A}"/>
              </a:ext>
            </a:extLst>
          </p:cNvPr>
          <p:cNvSpPr/>
          <p:nvPr/>
        </p:nvSpPr>
        <p:spPr>
          <a:xfrm>
            <a:off x="83221" y="1370255"/>
            <a:ext cx="8588589" cy="5509200"/>
          </a:xfrm>
          <a:prstGeom prst="rect">
            <a:avLst/>
          </a:prstGeom>
          <a:noFill/>
        </p:spPr>
        <p:txBody>
          <a:bodyPr wrap="square" lIns="91440" tIns="45720" rIns="91440" bIns="45720">
            <a:spAutoFit/>
          </a:bodyPr>
          <a:lstStyle/>
          <a:p>
            <a:pPr algn="ctr"/>
            <a:endParaRPr lang="en-GB" altLang="en-US" sz="4000" dirty="0">
              <a:latin typeface="Times New Roman" panose="02020603050405020304" pitchFamily="18" charset="0"/>
              <a:cs typeface="Times New Roman" panose="02020603050405020304" pitchFamily="18" charset="0"/>
            </a:endParaRPr>
          </a:p>
          <a:p>
            <a:pPr algn="ctr"/>
            <a:endParaRPr lang="en-GB" altLang="en-US" sz="4000" dirty="0" smtClean="0">
              <a:latin typeface="Times New Roman" panose="02020603050405020304" pitchFamily="18" charset="0"/>
              <a:cs typeface="Times New Roman" panose="02020603050405020304" pitchFamily="18" charset="0"/>
            </a:endParaRPr>
          </a:p>
          <a:p>
            <a:pPr algn="ctr"/>
            <a:endParaRPr lang="en-GB" altLang="en-US" sz="4000" dirty="0">
              <a:latin typeface="Times New Roman" panose="02020603050405020304" pitchFamily="18" charset="0"/>
              <a:cs typeface="Times New Roman" panose="02020603050405020304" pitchFamily="18" charset="0"/>
            </a:endParaRPr>
          </a:p>
          <a:p>
            <a:pPr algn="ctr"/>
            <a:endParaRPr lang="en-GB" altLang="en-US" sz="4000" dirty="0" smtClean="0">
              <a:latin typeface="Times New Roman" panose="02020603050405020304" pitchFamily="18" charset="0"/>
              <a:cs typeface="Times New Roman" panose="02020603050405020304" pitchFamily="18" charset="0"/>
            </a:endParaRPr>
          </a:p>
          <a:p>
            <a:pPr algn="ctr"/>
            <a:endParaRPr lang="en-GB" altLang="en-US" sz="4000" dirty="0">
              <a:latin typeface="Times New Roman" panose="02020603050405020304" pitchFamily="18" charset="0"/>
              <a:cs typeface="Times New Roman" panose="02020603050405020304" pitchFamily="18" charset="0"/>
            </a:endParaRPr>
          </a:p>
          <a:p>
            <a:pPr algn="ctr"/>
            <a:endParaRPr lang="en-GB" altLang="en-US" sz="4000" dirty="0" smtClean="0">
              <a:latin typeface="Times New Roman" panose="02020603050405020304" pitchFamily="18" charset="0"/>
              <a:cs typeface="Times New Roman" panose="02020603050405020304" pitchFamily="18" charset="0"/>
            </a:endParaRPr>
          </a:p>
          <a:p>
            <a:pPr algn="r"/>
            <a:r>
              <a:rPr lang="hr-HR" altLang="en-US" sz="2400" i="1" dirty="0">
                <a:latin typeface="Times New Roman" panose="02020603050405020304" pitchFamily="18" charset="0"/>
                <a:cs typeface="Times New Roman" panose="02020603050405020304" pitchFamily="18" charset="0"/>
              </a:rPr>
              <a:t>Svjetlana Stoisavljević-Šatara</a:t>
            </a:r>
          </a:p>
          <a:p>
            <a:pPr algn="r"/>
            <a:r>
              <a:rPr lang="hr-HR" altLang="en-US" sz="2400" i="1" dirty="0">
                <a:latin typeface="Times New Roman" panose="02020603050405020304" pitchFamily="18" charset="0"/>
                <a:cs typeface="Times New Roman" panose="02020603050405020304" pitchFamily="18" charset="0"/>
              </a:rPr>
              <a:t>Zavod za farmakologiju</a:t>
            </a:r>
          </a:p>
          <a:p>
            <a:pPr algn="r"/>
            <a:r>
              <a:rPr lang="hr-HR" altLang="en-US" sz="2400" i="1" dirty="0">
                <a:latin typeface="Times New Roman" panose="02020603050405020304" pitchFamily="18" charset="0"/>
                <a:cs typeface="Times New Roman" panose="02020603050405020304" pitchFamily="18" charset="0"/>
              </a:rPr>
              <a:t>Medicinski fakultet, Banja Luka</a:t>
            </a:r>
            <a:endParaRPr lang="en-GB" altLang="en-US" sz="2400" i="1" dirty="0">
              <a:latin typeface="Times New Roman" panose="02020603050405020304" pitchFamily="18" charset="0"/>
              <a:cs typeface="Times New Roman" panose="02020603050405020304" pitchFamily="18" charset="0"/>
            </a:endParaRPr>
          </a:p>
          <a:p>
            <a:pPr algn="r"/>
            <a:endParaRPr lang="bs-Latn-BA" alt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D0D53ED6-F4BF-4037-B559-098F20616C42}"/>
              </a:ext>
            </a:extLst>
          </p:cNvPr>
          <p:cNvSpPr txBox="1"/>
          <p:nvPr/>
        </p:nvSpPr>
        <p:spPr>
          <a:xfrm>
            <a:off x="1981045" y="6246525"/>
            <a:ext cx="5171847" cy="584775"/>
          </a:xfrm>
          <a:prstGeom prst="rect">
            <a:avLst/>
          </a:prstGeom>
          <a:noFill/>
        </p:spPr>
        <p:txBody>
          <a:bodyPr wrap="square" rtlCol="0">
            <a:spAutoFit/>
          </a:bodyPr>
          <a:lstStyle/>
          <a:p>
            <a:pPr algn="ctr"/>
            <a:r>
              <a:rPr lang="sr-Cyrl-RS" sz="900" b="1" dirty="0">
                <a:solidFill>
                  <a:schemeClr val="bg1"/>
                </a:solidFill>
              </a:rPr>
              <a:t>УНИВЕРЗИТЕТ У БАЊОЈ ЛУЦИ</a:t>
            </a:r>
          </a:p>
          <a:p>
            <a:pPr algn="ctr"/>
            <a:r>
              <a:rPr lang="en-US" sz="700" dirty="0">
                <a:solidFill>
                  <a:schemeClr val="bg1"/>
                </a:solidFill>
              </a:rPr>
              <a:t>UNIVERSITY OF BANJA LUKA</a:t>
            </a:r>
            <a:endParaRPr lang="sr-Cyrl-RS" sz="700" dirty="0">
              <a:solidFill>
                <a:schemeClr val="bg1"/>
              </a:solidFill>
            </a:endParaRPr>
          </a:p>
          <a:p>
            <a:pPr algn="ctr"/>
            <a:r>
              <a:rPr lang="sr-Cyrl-RS" sz="900" b="1" dirty="0">
                <a:solidFill>
                  <a:schemeClr val="bg1"/>
                </a:solidFill>
              </a:rPr>
              <a:t>МЕДИЦИНСКИ ФАКУЛТЕТ</a:t>
            </a:r>
            <a:endParaRPr lang="en-US" sz="900" b="1" dirty="0">
              <a:solidFill>
                <a:schemeClr val="bg1"/>
              </a:solidFill>
            </a:endParaRPr>
          </a:p>
          <a:p>
            <a:pPr algn="ctr"/>
            <a:r>
              <a:rPr lang="en-US" sz="700" dirty="0">
                <a:solidFill>
                  <a:schemeClr val="bg1"/>
                </a:solidFill>
              </a:rPr>
              <a:t>FACULTY OF MEDICINE </a:t>
            </a:r>
          </a:p>
        </p:txBody>
      </p:sp>
      <p:pic>
        <p:nvPicPr>
          <p:cNvPr id="9" name="Picture 8">
            <a:extLst>
              <a:ext uri="{FF2B5EF4-FFF2-40B4-BE49-F238E27FC236}">
                <a16:creationId xmlns="" xmlns:a16="http://schemas.microsoft.com/office/drawing/2014/main" id="{4A8752ED-730C-4F47-8DA7-EB092EA0DE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8018" y="6237210"/>
            <a:ext cx="601679" cy="594090"/>
          </a:xfrm>
          <a:prstGeom prst="rect">
            <a:avLst/>
          </a:prstGeom>
        </p:spPr>
      </p:pic>
      <p:pic>
        <p:nvPicPr>
          <p:cNvPr id="11" name="Picture 10">
            <a:extLst>
              <a:ext uri="{FF2B5EF4-FFF2-40B4-BE49-F238E27FC236}">
                <a16:creationId xmlns="" xmlns:a16="http://schemas.microsoft.com/office/drawing/2014/main" id="{B5ED642F-0A58-4082-9DC3-716F4ADC8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399" y="6272669"/>
            <a:ext cx="446194" cy="523171"/>
          </a:xfrm>
          <a:prstGeom prst="rect">
            <a:avLst/>
          </a:prstGeom>
        </p:spPr>
      </p:pic>
      <p:sp>
        <p:nvSpPr>
          <p:cNvPr id="3" name="Rectangle 2"/>
          <p:cNvSpPr/>
          <p:nvPr/>
        </p:nvSpPr>
        <p:spPr>
          <a:xfrm>
            <a:off x="944381" y="1566472"/>
            <a:ext cx="6430781" cy="1446550"/>
          </a:xfrm>
          <a:prstGeom prst="rect">
            <a:avLst/>
          </a:prstGeom>
        </p:spPr>
        <p:txBody>
          <a:bodyPr wrap="square">
            <a:spAutoFit/>
          </a:bodyPr>
          <a:lstStyle/>
          <a:p>
            <a:pPr algn="ctr"/>
            <a:r>
              <a:rPr lang="en-US" altLang="en-US" sz="4400" dirty="0"/>
              <a:t>OP</a:t>
            </a:r>
            <a:r>
              <a:rPr lang="sr-Latn-CS" altLang="en-US" sz="4400" dirty="0"/>
              <a:t>ŠTI i LOKALNI ANESTETICI</a:t>
            </a:r>
            <a:endParaRPr lang="en-GB" sz="4400" dirty="0"/>
          </a:p>
        </p:txBody>
      </p:sp>
    </p:spTree>
    <p:extLst>
      <p:ext uri="{BB962C8B-B14F-4D97-AF65-F5344CB8AC3E}">
        <p14:creationId xmlns:p14="http://schemas.microsoft.com/office/powerpoint/2010/main" val="167916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10</a:t>
            </a:fld>
            <a:endParaRPr lang="en-US"/>
          </a:p>
        </p:txBody>
      </p:sp>
      <p:pic>
        <p:nvPicPr>
          <p:cNvPr id="3" name="Picture 2"/>
          <p:cNvPicPr>
            <a:picLocks noChangeAspect="1"/>
          </p:cNvPicPr>
          <p:nvPr/>
        </p:nvPicPr>
        <p:blipFill>
          <a:blip r:embed="rId2"/>
          <a:stretch>
            <a:fillRect/>
          </a:stretch>
        </p:blipFill>
        <p:spPr>
          <a:xfrm>
            <a:off x="1153656" y="1086981"/>
            <a:ext cx="6836688" cy="4684037"/>
          </a:xfrm>
          <a:prstGeom prst="rect">
            <a:avLst/>
          </a:prstGeom>
        </p:spPr>
      </p:pic>
    </p:spTree>
    <p:extLst>
      <p:ext uri="{BB962C8B-B14F-4D97-AF65-F5344CB8AC3E}">
        <p14:creationId xmlns:p14="http://schemas.microsoft.com/office/powerpoint/2010/main" val="269905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a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343400" y="228600"/>
            <a:ext cx="4337050" cy="6477000"/>
          </a:xfrm>
          <a:noFill/>
        </p:spPr>
      </p:pic>
      <p:sp>
        <p:nvSpPr>
          <p:cNvPr id="17411" name="Text Box 3"/>
          <p:cNvSpPr txBox="1">
            <a:spLocks noChangeArrowheads="1"/>
          </p:cNvSpPr>
          <p:nvPr/>
        </p:nvSpPr>
        <p:spPr bwMode="auto">
          <a:xfrm>
            <a:off x="990600" y="32004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800"/>
          </a:p>
        </p:txBody>
      </p:sp>
      <p:sp>
        <p:nvSpPr>
          <p:cNvPr id="17412" name="Text Box 4"/>
          <p:cNvSpPr txBox="1">
            <a:spLocks noChangeArrowheads="1"/>
          </p:cNvSpPr>
          <p:nvPr/>
        </p:nvSpPr>
        <p:spPr bwMode="auto">
          <a:xfrm>
            <a:off x="1219200" y="2971800"/>
            <a:ext cx="2438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kumimoji="1" lang="en-US" altLang="en-US" sz="2400" b="1">
                <a:solidFill>
                  <a:schemeClr val="tx2"/>
                </a:solidFill>
              </a:rPr>
              <a:t>Anesthetic Suppression of Physiological Response to Surgery</a:t>
            </a:r>
          </a:p>
        </p:txBody>
      </p:sp>
    </p:spTree>
    <p:extLst>
      <p:ext uri="{BB962C8B-B14F-4D97-AF65-F5344CB8AC3E}">
        <p14:creationId xmlns:p14="http://schemas.microsoft.com/office/powerpoint/2010/main" val="1752812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12</a:t>
            </a:fld>
            <a:endParaRPr lang="en-US"/>
          </a:p>
        </p:txBody>
      </p:sp>
      <p:pic>
        <p:nvPicPr>
          <p:cNvPr id="3" name="Picture 2"/>
          <p:cNvPicPr>
            <a:picLocks noChangeAspect="1"/>
          </p:cNvPicPr>
          <p:nvPr/>
        </p:nvPicPr>
        <p:blipFill>
          <a:blip r:embed="rId2"/>
          <a:stretch>
            <a:fillRect/>
          </a:stretch>
        </p:blipFill>
        <p:spPr>
          <a:xfrm>
            <a:off x="1172699" y="1025099"/>
            <a:ext cx="6798601" cy="4807802"/>
          </a:xfrm>
          <a:prstGeom prst="rect">
            <a:avLst/>
          </a:prstGeom>
        </p:spPr>
      </p:pic>
    </p:spTree>
    <p:extLst>
      <p:ext uri="{BB962C8B-B14F-4D97-AF65-F5344CB8AC3E}">
        <p14:creationId xmlns:p14="http://schemas.microsoft.com/office/powerpoint/2010/main" val="29869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Pathway for General Anesthetics</a:t>
            </a:r>
          </a:p>
        </p:txBody>
      </p:sp>
      <p:pic>
        <p:nvPicPr>
          <p:cNvPr id="19459" name="Picture 3" descr="GA4"/>
          <p:cNvPicPr>
            <a:picLocks noGrp="1" noChangeAspect="1" noChangeArrowheads="1"/>
          </p:cNvPicPr>
          <p:nvPr>
            <p:ph idx="1"/>
          </p:nvPr>
        </p:nvPicPr>
        <p:blipFill>
          <a:blip r:embed="rId3">
            <a:lum bright="-18000"/>
            <a:extLst>
              <a:ext uri="{28A0092B-C50C-407E-A947-70E740481C1C}">
                <a14:useLocalDpi xmlns:a14="http://schemas.microsoft.com/office/drawing/2010/main" val="0"/>
              </a:ext>
            </a:extLst>
          </a:blip>
          <a:srcRect/>
          <a:stretch>
            <a:fillRect/>
          </a:stretch>
        </p:blipFill>
        <p:spPr>
          <a:xfrm>
            <a:off x="304800" y="2057400"/>
            <a:ext cx="8534400" cy="4572000"/>
          </a:xfrm>
          <a:noFill/>
        </p:spPr>
      </p:pic>
    </p:spTree>
    <p:extLst>
      <p:ext uri="{BB962C8B-B14F-4D97-AF65-F5344CB8AC3E}">
        <p14:creationId xmlns:p14="http://schemas.microsoft.com/office/powerpoint/2010/main" val="55540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14</a:t>
            </a:fld>
            <a:endParaRPr lang="en-US"/>
          </a:p>
        </p:txBody>
      </p:sp>
      <p:pic>
        <p:nvPicPr>
          <p:cNvPr id="3" name="Picture 2"/>
          <p:cNvPicPr>
            <a:picLocks noChangeAspect="1"/>
          </p:cNvPicPr>
          <p:nvPr/>
        </p:nvPicPr>
        <p:blipFill>
          <a:blip r:embed="rId2"/>
          <a:stretch>
            <a:fillRect/>
          </a:stretch>
        </p:blipFill>
        <p:spPr>
          <a:xfrm>
            <a:off x="172905" y="325349"/>
            <a:ext cx="8798189" cy="6207301"/>
          </a:xfrm>
          <a:prstGeom prst="rect">
            <a:avLst/>
          </a:prstGeom>
        </p:spPr>
      </p:pic>
    </p:spTree>
    <p:extLst>
      <p:ext uri="{BB962C8B-B14F-4D97-AF65-F5344CB8AC3E}">
        <p14:creationId xmlns:p14="http://schemas.microsoft.com/office/powerpoint/2010/main" val="154005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15</a:t>
            </a:fld>
            <a:endParaRPr lang="en-US"/>
          </a:p>
        </p:txBody>
      </p:sp>
      <p:pic>
        <p:nvPicPr>
          <p:cNvPr id="3" name="Picture 2"/>
          <p:cNvPicPr>
            <a:picLocks noChangeAspect="1"/>
          </p:cNvPicPr>
          <p:nvPr/>
        </p:nvPicPr>
        <p:blipFill>
          <a:blip r:embed="rId2"/>
          <a:stretch>
            <a:fillRect/>
          </a:stretch>
        </p:blipFill>
        <p:spPr>
          <a:xfrm>
            <a:off x="230036" y="101620"/>
            <a:ext cx="8683927" cy="6654759"/>
          </a:xfrm>
          <a:prstGeom prst="rect">
            <a:avLst/>
          </a:prstGeom>
        </p:spPr>
      </p:pic>
    </p:spTree>
    <p:extLst>
      <p:ext uri="{BB962C8B-B14F-4D97-AF65-F5344CB8AC3E}">
        <p14:creationId xmlns:p14="http://schemas.microsoft.com/office/powerpoint/2010/main" val="23876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sr-Latn-BA" altLang="en-US" sz="3600" dirty="0" smtClean="0"/>
              <a:t>Faktori koji regulišu brzinu apsorpcije inhalacionih anestetika</a:t>
            </a:r>
            <a:endParaRPr lang="en-US" altLang="en-US" sz="3600" dirty="0" smtClean="0"/>
          </a:p>
        </p:txBody>
      </p:sp>
      <p:sp>
        <p:nvSpPr>
          <p:cNvPr id="22531" name="Rectangle 3"/>
          <p:cNvSpPr>
            <a:spLocks noGrp="1" noChangeArrowheads="1"/>
          </p:cNvSpPr>
          <p:nvPr>
            <p:ph type="body" idx="1"/>
          </p:nvPr>
        </p:nvSpPr>
        <p:spPr/>
        <p:txBody>
          <a:bodyPr>
            <a:normAutofit/>
          </a:bodyPr>
          <a:lstStyle/>
          <a:p>
            <a:pPr marL="457200" indent="-457200" eaLnBrk="1" hangingPunct="1">
              <a:buAutoNum type="arabicPeriod"/>
            </a:pPr>
            <a:r>
              <a:rPr lang="sr-Latn-BA" altLang="en-US" sz="2000" dirty="0" smtClean="0"/>
              <a:t>Koncentracije anestetika u udisajnoj smješi gasova</a:t>
            </a:r>
          </a:p>
          <a:p>
            <a:pPr marL="457200" indent="-457200" eaLnBrk="1" hangingPunct="1">
              <a:buAutoNum type="arabicPeriod"/>
            </a:pPr>
            <a:r>
              <a:rPr lang="sr-Latn-BA" altLang="en-US" sz="2000" dirty="0" smtClean="0"/>
              <a:t>Plućne ventilacije (povećanje ventilac.ubrzava nastanak anestezije)</a:t>
            </a:r>
          </a:p>
          <a:p>
            <a:pPr marL="0" lvl="1" indent="0">
              <a:spcBef>
                <a:spcPts val="750"/>
              </a:spcBef>
              <a:buNone/>
            </a:pPr>
            <a:r>
              <a:rPr lang="sr-Latn-BA" altLang="en-US" sz="2000" dirty="0" smtClean="0"/>
              <a:t>3. 	Brzine preuzimanja anestetika u krvi </a:t>
            </a:r>
          </a:p>
          <a:p>
            <a:pPr marL="0" lvl="1" indent="0">
              <a:spcBef>
                <a:spcPts val="750"/>
              </a:spcBef>
              <a:buNone/>
            </a:pPr>
            <a:r>
              <a:rPr lang="sr-Latn-BA" altLang="en-US" sz="2000" dirty="0"/>
              <a:t>	-</a:t>
            </a:r>
            <a:r>
              <a:rPr lang="sr-Latn-BA" altLang="en-US" sz="2000" dirty="0" smtClean="0"/>
              <a:t>brzine prolaska kroz alveolar. membr.,</a:t>
            </a:r>
          </a:p>
          <a:p>
            <a:pPr marL="0" lvl="1" indent="0">
              <a:spcBef>
                <a:spcPts val="750"/>
              </a:spcBef>
              <a:buNone/>
            </a:pPr>
            <a:r>
              <a:rPr lang="sr-Latn-BA" altLang="en-US" sz="2000" dirty="0"/>
              <a:t>	</a:t>
            </a:r>
            <a:r>
              <a:rPr lang="sr-Latn-BA" altLang="en-US" sz="2000" dirty="0" smtClean="0"/>
              <a:t>- </a:t>
            </a:r>
            <a:r>
              <a:rPr lang="sr-Latn-CS" altLang="en-US" sz="2000" dirty="0" smtClean="0"/>
              <a:t>rastvorljivosti </a:t>
            </a:r>
            <a:r>
              <a:rPr lang="sr-Latn-CS" altLang="en-US" sz="2000" dirty="0"/>
              <a:t>anestetika u </a:t>
            </a:r>
            <a:r>
              <a:rPr lang="sr-Latn-CS" altLang="en-US" sz="2000" dirty="0" smtClean="0"/>
              <a:t>krvi (ukoliko </a:t>
            </a:r>
            <a:r>
              <a:rPr lang="sr-Latn-CS" altLang="en-US" sz="2000" dirty="0"/>
              <a:t>je rastvorljivost anestetika u krvi veća,potrebne su veće količine anestetika,nastajanje anestezije </a:t>
            </a:r>
            <a:r>
              <a:rPr lang="sr-Latn-CS" altLang="en-US" sz="2000" dirty="0" smtClean="0"/>
              <a:t>sporije)</a:t>
            </a:r>
          </a:p>
          <a:p>
            <a:pPr marL="0" indent="0">
              <a:buNone/>
            </a:pPr>
            <a:r>
              <a:rPr lang="sr-Latn-CS" altLang="en-US" sz="2000" dirty="0" smtClean="0"/>
              <a:t>4</a:t>
            </a:r>
            <a:r>
              <a:rPr lang="sr-Latn-BA" altLang="en-US" sz="2000" dirty="0" smtClean="0"/>
              <a:t>. </a:t>
            </a:r>
            <a:r>
              <a:rPr lang="en-US" altLang="en-US" sz="2000" dirty="0" smtClean="0"/>
              <a:t>Par</a:t>
            </a:r>
            <a:r>
              <a:rPr lang="sr-Latn-CS" altLang="en-US" sz="2000" dirty="0" smtClean="0"/>
              <a:t>c</a:t>
            </a:r>
            <a:r>
              <a:rPr lang="en-US" altLang="en-US" sz="2000" dirty="0" err="1" smtClean="0"/>
              <a:t>ijal</a:t>
            </a:r>
            <a:r>
              <a:rPr lang="sr-Latn-CS" altLang="en-US" sz="2000" dirty="0" smtClean="0"/>
              <a:t>nog</a:t>
            </a:r>
            <a:r>
              <a:rPr lang="en-US" altLang="en-US" sz="2000" dirty="0" smtClean="0"/>
              <a:t> </a:t>
            </a:r>
            <a:r>
              <a:rPr lang="sr-Latn-CS" altLang="en-US" sz="2000" dirty="0" smtClean="0"/>
              <a:t>pritiska</a:t>
            </a:r>
            <a:r>
              <a:rPr lang="en-US" altLang="en-US" sz="2000" dirty="0" smtClean="0"/>
              <a:t> </a:t>
            </a:r>
            <a:r>
              <a:rPr lang="sr-Latn-CS" altLang="en-US" sz="2000" dirty="0" smtClean="0"/>
              <a:t>anestetika</a:t>
            </a:r>
            <a:r>
              <a:rPr lang="en-US" altLang="en-US" sz="2000" dirty="0" smtClean="0"/>
              <a:t> </a:t>
            </a:r>
            <a:r>
              <a:rPr lang="sr-Latn-BA" altLang="en-US" sz="2000" dirty="0" smtClean="0"/>
              <a:t>u arter. </a:t>
            </a:r>
            <a:r>
              <a:rPr lang="sr-Latn-BA" altLang="en-US" sz="2000" dirty="0"/>
              <a:t>i</a:t>
            </a:r>
            <a:r>
              <a:rPr lang="sr-Latn-BA" altLang="en-US" sz="2000" dirty="0" smtClean="0"/>
              <a:t> venskoj krvi ↑→↓resorp.</a:t>
            </a:r>
            <a:endParaRPr lang="en-US" altLang="en-US" sz="2000" dirty="0" smtClean="0"/>
          </a:p>
          <a:p>
            <a:pPr marL="0" indent="0" eaLnBrk="1" hangingPunct="1">
              <a:buNone/>
            </a:pPr>
            <a:r>
              <a:rPr lang="en-GB" altLang="en-US" sz="2000" dirty="0"/>
              <a:t>5</a:t>
            </a:r>
            <a:r>
              <a:rPr lang="sr-Latn-CS" altLang="en-US" sz="2000" dirty="0" smtClean="0"/>
              <a:t>. </a:t>
            </a:r>
            <a:r>
              <a:rPr lang="sr-Latn-CS" altLang="en-US" sz="2000" dirty="0" smtClean="0"/>
              <a:t>Minutni volumen srca i plućna cirkulacija</a:t>
            </a:r>
            <a:endParaRPr lang="en-US" altLang="en-US" sz="2000" dirty="0" smtClean="0"/>
          </a:p>
          <a:p>
            <a:pPr marL="457200" lvl="1" indent="0" eaLnBrk="1" hangingPunct="1">
              <a:buNone/>
            </a:pPr>
            <a:r>
              <a:rPr lang="sr-Latn-CS" altLang="en-US" sz="2000" dirty="0" smtClean="0"/>
              <a:t>-Veći MV</a:t>
            </a:r>
            <a:r>
              <a:rPr lang="en-US" altLang="en-US" sz="2000" dirty="0" smtClean="0"/>
              <a:t>= </a:t>
            </a:r>
            <a:r>
              <a:rPr lang="sr-Latn-CS" altLang="en-US" sz="2000" dirty="0" smtClean="0"/>
              <a:t>brža indukcija</a:t>
            </a:r>
            <a:endParaRPr lang="en-US" altLang="en-US" sz="2000" dirty="0" smtClean="0"/>
          </a:p>
        </p:txBody>
      </p:sp>
    </p:spTree>
    <p:extLst>
      <p:ext uri="{BB962C8B-B14F-4D97-AF65-F5344CB8AC3E}">
        <p14:creationId xmlns:p14="http://schemas.microsoft.com/office/powerpoint/2010/main" val="262861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17</a:t>
            </a:fld>
            <a:endParaRPr lang="en-US"/>
          </a:p>
        </p:txBody>
      </p:sp>
      <p:pic>
        <p:nvPicPr>
          <p:cNvPr id="3" name="Picture 2"/>
          <p:cNvPicPr>
            <a:picLocks noChangeAspect="1"/>
          </p:cNvPicPr>
          <p:nvPr/>
        </p:nvPicPr>
        <p:blipFill>
          <a:blip r:embed="rId2"/>
          <a:stretch>
            <a:fillRect/>
          </a:stretch>
        </p:blipFill>
        <p:spPr>
          <a:xfrm>
            <a:off x="1044154" y="810890"/>
            <a:ext cx="7055691" cy="5236220"/>
          </a:xfrm>
          <a:prstGeom prst="rect">
            <a:avLst/>
          </a:prstGeom>
        </p:spPr>
      </p:pic>
    </p:spTree>
    <p:extLst>
      <p:ext uri="{BB962C8B-B14F-4D97-AF65-F5344CB8AC3E}">
        <p14:creationId xmlns:p14="http://schemas.microsoft.com/office/powerpoint/2010/main" val="14878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18</a:t>
            </a:fld>
            <a:endParaRPr lang="en-US"/>
          </a:p>
        </p:txBody>
      </p:sp>
      <p:pic>
        <p:nvPicPr>
          <p:cNvPr id="3" name="Picture 2"/>
          <p:cNvPicPr>
            <a:picLocks noChangeAspect="1"/>
          </p:cNvPicPr>
          <p:nvPr/>
        </p:nvPicPr>
        <p:blipFill>
          <a:blip r:embed="rId2"/>
          <a:stretch>
            <a:fillRect/>
          </a:stretch>
        </p:blipFill>
        <p:spPr>
          <a:xfrm>
            <a:off x="982262" y="801369"/>
            <a:ext cx="7179475" cy="5255261"/>
          </a:xfrm>
          <a:prstGeom prst="rect">
            <a:avLst/>
          </a:prstGeom>
        </p:spPr>
      </p:pic>
    </p:spTree>
    <p:extLst>
      <p:ext uri="{BB962C8B-B14F-4D97-AF65-F5344CB8AC3E}">
        <p14:creationId xmlns:p14="http://schemas.microsoft.com/office/powerpoint/2010/main" val="130116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19</a:t>
            </a:fld>
            <a:endParaRPr lang="en-US"/>
          </a:p>
        </p:txBody>
      </p:sp>
      <p:pic>
        <p:nvPicPr>
          <p:cNvPr id="3" name="Picture 2"/>
          <p:cNvPicPr>
            <a:picLocks noChangeAspect="1"/>
          </p:cNvPicPr>
          <p:nvPr/>
        </p:nvPicPr>
        <p:blipFill>
          <a:blip r:embed="rId2"/>
          <a:stretch>
            <a:fillRect/>
          </a:stretch>
        </p:blipFill>
        <p:spPr>
          <a:xfrm>
            <a:off x="1139373" y="1072701"/>
            <a:ext cx="6865254" cy="4712598"/>
          </a:xfrm>
          <a:prstGeom prst="rect">
            <a:avLst/>
          </a:prstGeom>
        </p:spPr>
      </p:pic>
    </p:spTree>
    <p:extLst>
      <p:ext uri="{BB962C8B-B14F-4D97-AF65-F5344CB8AC3E}">
        <p14:creationId xmlns:p14="http://schemas.microsoft.com/office/powerpoint/2010/main" val="422539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a:t>
            </a:fld>
            <a:endParaRPr lang="en-US"/>
          </a:p>
        </p:txBody>
      </p:sp>
      <p:pic>
        <p:nvPicPr>
          <p:cNvPr id="3" name="Picture 2"/>
          <p:cNvPicPr>
            <a:picLocks noChangeAspect="1"/>
          </p:cNvPicPr>
          <p:nvPr/>
        </p:nvPicPr>
        <p:blipFill>
          <a:blip r:embed="rId2"/>
          <a:stretch>
            <a:fillRect/>
          </a:stretch>
        </p:blipFill>
        <p:spPr>
          <a:xfrm>
            <a:off x="1058437" y="1077461"/>
            <a:ext cx="7027125" cy="4703077"/>
          </a:xfrm>
          <a:prstGeom prst="rect">
            <a:avLst/>
          </a:prstGeom>
        </p:spPr>
      </p:pic>
    </p:spTree>
    <p:extLst>
      <p:ext uri="{BB962C8B-B14F-4D97-AF65-F5344CB8AC3E}">
        <p14:creationId xmlns:p14="http://schemas.microsoft.com/office/powerpoint/2010/main" val="250243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20</a:t>
            </a:fld>
            <a:endParaRPr lang="en-US"/>
          </a:p>
        </p:txBody>
      </p:sp>
      <p:pic>
        <p:nvPicPr>
          <p:cNvPr id="3" name="Picture 2"/>
          <p:cNvPicPr>
            <a:picLocks noChangeAspect="1"/>
          </p:cNvPicPr>
          <p:nvPr/>
        </p:nvPicPr>
        <p:blipFill>
          <a:blip r:embed="rId2"/>
          <a:stretch>
            <a:fillRect/>
          </a:stretch>
        </p:blipFill>
        <p:spPr>
          <a:xfrm>
            <a:off x="601388" y="530038"/>
            <a:ext cx="7941223" cy="5797923"/>
          </a:xfrm>
          <a:prstGeom prst="rect">
            <a:avLst/>
          </a:prstGeom>
        </p:spPr>
      </p:pic>
    </p:spTree>
    <p:extLst>
      <p:ext uri="{BB962C8B-B14F-4D97-AF65-F5344CB8AC3E}">
        <p14:creationId xmlns:p14="http://schemas.microsoft.com/office/powerpoint/2010/main" val="95183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21</a:t>
            </a:fld>
            <a:endParaRPr lang="en-US"/>
          </a:p>
        </p:txBody>
      </p:sp>
      <p:pic>
        <p:nvPicPr>
          <p:cNvPr id="3" name="Picture 2"/>
          <p:cNvPicPr>
            <a:picLocks noChangeAspect="1"/>
          </p:cNvPicPr>
          <p:nvPr/>
        </p:nvPicPr>
        <p:blipFill>
          <a:blip r:embed="rId2"/>
          <a:stretch>
            <a:fillRect/>
          </a:stretch>
        </p:blipFill>
        <p:spPr>
          <a:xfrm>
            <a:off x="639476" y="763288"/>
            <a:ext cx="7865048" cy="5331424"/>
          </a:xfrm>
          <a:prstGeom prst="rect">
            <a:avLst/>
          </a:prstGeom>
        </p:spPr>
      </p:pic>
    </p:spTree>
    <p:extLst>
      <p:ext uri="{BB962C8B-B14F-4D97-AF65-F5344CB8AC3E}">
        <p14:creationId xmlns:p14="http://schemas.microsoft.com/office/powerpoint/2010/main" val="239236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 ">
            <a:hlinkClick r:id="rId2"/>
          </p:cNvPr>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1862138" y="549275"/>
            <a:ext cx="5373687"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808038" y="6329363"/>
            <a:ext cx="461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a:t>Guedel’s signs for ether anaesthesia (1920)</a:t>
            </a:r>
          </a:p>
        </p:txBody>
      </p:sp>
    </p:spTree>
    <p:extLst>
      <p:ext uri="{BB962C8B-B14F-4D97-AF65-F5344CB8AC3E}">
        <p14:creationId xmlns:p14="http://schemas.microsoft.com/office/powerpoint/2010/main" val="107832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23</a:t>
            </a:fld>
            <a:endParaRPr lang="en-US"/>
          </a:p>
        </p:txBody>
      </p:sp>
      <p:pic>
        <p:nvPicPr>
          <p:cNvPr id="3" name="Picture 2"/>
          <p:cNvPicPr>
            <a:picLocks noChangeAspect="1"/>
          </p:cNvPicPr>
          <p:nvPr/>
        </p:nvPicPr>
        <p:blipFill>
          <a:blip r:embed="rId2"/>
          <a:stretch>
            <a:fillRect/>
          </a:stretch>
        </p:blipFill>
        <p:spPr>
          <a:xfrm>
            <a:off x="49121" y="90681"/>
            <a:ext cx="9045757" cy="6616678"/>
          </a:xfrm>
          <a:prstGeom prst="rect">
            <a:avLst/>
          </a:prstGeom>
        </p:spPr>
      </p:pic>
    </p:spTree>
    <p:extLst>
      <p:ext uri="{BB962C8B-B14F-4D97-AF65-F5344CB8AC3E}">
        <p14:creationId xmlns:p14="http://schemas.microsoft.com/office/powerpoint/2010/main" val="270863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24</a:t>
            </a:fld>
            <a:endParaRPr lang="en-US"/>
          </a:p>
        </p:txBody>
      </p:sp>
      <p:pic>
        <p:nvPicPr>
          <p:cNvPr id="3" name="Picture 2"/>
          <p:cNvPicPr>
            <a:picLocks noChangeAspect="1"/>
          </p:cNvPicPr>
          <p:nvPr/>
        </p:nvPicPr>
        <p:blipFill>
          <a:blip r:embed="rId2"/>
          <a:stretch>
            <a:fillRect/>
          </a:stretch>
        </p:blipFill>
        <p:spPr>
          <a:xfrm>
            <a:off x="111013" y="292028"/>
            <a:ext cx="8921973" cy="6273943"/>
          </a:xfrm>
          <a:prstGeom prst="rect">
            <a:avLst/>
          </a:prstGeom>
        </p:spPr>
      </p:pic>
    </p:spTree>
    <p:extLst>
      <p:ext uri="{BB962C8B-B14F-4D97-AF65-F5344CB8AC3E}">
        <p14:creationId xmlns:p14="http://schemas.microsoft.com/office/powerpoint/2010/main" val="319781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25</a:t>
            </a:fld>
            <a:endParaRPr lang="en-US"/>
          </a:p>
        </p:txBody>
      </p:sp>
      <p:pic>
        <p:nvPicPr>
          <p:cNvPr id="3" name="Picture 2"/>
          <p:cNvPicPr>
            <a:picLocks noChangeAspect="1"/>
          </p:cNvPicPr>
          <p:nvPr/>
        </p:nvPicPr>
        <p:blipFill>
          <a:blip r:embed="rId2"/>
          <a:stretch>
            <a:fillRect/>
          </a:stretch>
        </p:blipFill>
        <p:spPr>
          <a:xfrm>
            <a:off x="177666" y="206344"/>
            <a:ext cx="8788667" cy="6445311"/>
          </a:xfrm>
          <a:prstGeom prst="rect">
            <a:avLst/>
          </a:prstGeom>
        </p:spPr>
      </p:pic>
    </p:spTree>
    <p:extLst>
      <p:ext uri="{BB962C8B-B14F-4D97-AF65-F5344CB8AC3E}">
        <p14:creationId xmlns:p14="http://schemas.microsoft.com/office/powerpoint/2010/main" val="52530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26</a:t>
            </a:fld>
            <a:endParaRPr lang="en-US"/>
          </a:p>
        </p:txBody>
      </p:sp>
      <p:pic>
        <p:nvPicPr>
          <p:cNvPr id="3" name="Picture 2"/>
          <p:cNvPicPr>
            <a:picLocks noChangeAspect="1"/>
          </p:cNvPicPr>
          <p:nvPr/>
        </p:nvPicPr>
        <p:blipFill>
          <a:blip r:embed="rId2"/>
          <a:stretch>
            <a:fillRect/>
          </a:stretch>
        </p:blipFill>
        <p:spPr>
          <a:xfrm>
            <a:off x="258602" y="301548"/>
            <a:ext cx="8626796" cy="6254903"/>
          </a:xfrm>
          <a:prstGeom prst="rect">
            <a:avLst/>
          </a:prstGeom>
        </p:spPr>
      </p:pic>
    </p:spTree>
    <p:extLst>
      <p:ext uri="{BB962C8B-B14F-4D97-AF65-F5344CB8AC3E}">
        <p14:creationId xmlns:p14="http://schemas.microsoft.com/office/powerpoint/2010/main" val="1147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27</a:t>
            </a:fld>
            <a:endParaRPr lang="en-US"/>
          </a:p>
        </p:txBody>
      </p:sp>
      <p:pic>
        <p:nvPicPr>
          <p:cNvPr id="3" name="Picture 2"/>
          <p:cNvPicPr>
            <a:picLocks noChangeAspect="1"/>
          </p:cNvPicPr>
          <p:nvPr/>
        </p:nvPicPr>
        <p:blipFill>
          <a:blip r:embed="rId2"/>
          <a:stretch>
            <a:fillRect/>
          </a:stretch>
        </p:blipFill>
        <p:spPr>
          <a:xfrm>
            <a:off x="230036" y="163503"/>
            <a:ext cx="8683927" cy="6530994"/>
          </a:xfrm>
          <a:prstGeom prst="rect">
            <a:avLst/>
          </a:prstGeom>
        </p:spPr>
      </p:pic>
    </p:spTree>
    <p:extLst>
      <p:ext uri="{BB962C8B-B14F-4D97-AF65-F5344CB8AC3E}">
        <p14:creationId xmlns:p14="http://schemas.microsoft.com/office/powerpoint/2010/main" val="40380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28</a:t>
            </a:fld>
            <a:endParaRPr lang="en-US"/>
          </a:p>
        </p:txBody>
      </p:sp>
      <p:pic>
        <p:nvPicPr>
          <p:cNvPr id="3" name="Picture 2"/>
          <p:cNvPicPr>
            <a:picLocks noChangeAspect="1"/>
          </p:cNvPicPr>
          <p:nvPr/>
        </p:nvPicPr>
        <p:blipFill>
          <a:blip r:embed="rId2"/>
          <a:stretch>
            <a:fillRect/>
          </a:stretch>
        </p:blipFill>
        <p:spPr>
          <a:xfrm>
            <a:off x="249080" y="368191"/>
            <a:ext cx="8645840" cy="6121617"/>
          </a:xfrm>
          <a:prstGeom prst="rect">
            <a:avLst/>
          </a:prstGeom>
        </p:spPr>
      </p:pic>
    </p:spTree>
    <p:extLst>
      <p:ext uri="{BB962C8B-B14F-4D97-AF65-F5344CB8AC3E}">
        <p14:creationId xmlns:p14="http://schemas.microsoft.com/office/powerpoint/2010/main" val="262568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29</a:t>
            </a:fld>
            <a:endParaRPr lang="en-US"/>
          </a:p>
        </p:txBody>
      </p:sp>
      <p:pic>
        <p:nvPicPr>
          <p:cNvPr id="3" name="Picture 2"/>
          <p:cNvPicPr>
            <a:picLocks noChangeAspect="1"/>
          </p:cNvPicPr>
          <p:nvPr/>
        </p:nvPicPr>
        <p:blipFill>
          <a:blip r:embed="rId2"/>
          <a:stretch>
            <a:fillRect/>
          </a:stretch>
        </p:blipFill>
        <p:spPr>
          <a:xfrm>
            <a:off x="101491" y="263467"/>
            <a:ext cx="8941017" cy="6331066"/>
          </a:xfrm>
          <a:prstGeom prst="rect">
            <a:avLst/>
          </a:prstGeom>
        </p:spPr>
      </p:pic>
    </p:spTree>
    <p:extLst>
      <p:ext uri="{BB962C8B-B14F-4D97-AF65-F5344CB8AC3E}">
        <p14:creationId xmlns:p14="http://schemas.microsoft.com/office/powerpoint/2010/main" val="176179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a:t>
            </a:fld>
            <a:endParaRPr lang="en-US"/>
          </a:p>
        </p:txBody>
      </p:sp>
      <p:pic>
        <p:nvPicPr>
          <p:cNvPr id="3" name="Picture 2"/>
          <p:cNvPicPr>
            <a:picLocks noChangeAspect="1"/>
          </p:cNvPicPr>
          <p:nvPr/>
        </p:nvPicPr>
        <p:blipFill>
          <a:blip r:embed="rId2"/>
          <a:stretch>
            <a:fillRect/>
          </a:stretch>
        </p:blipFill>
        <p:spPr>
          <a:xfrm>
            <a:off x="349059" y="206344"/>
            <a:ext cx="8445881" cy="6445311"/>
          </a:xfrm>
          <a:prstGeom prst="rect">
            <a:avLst/>
          </a:prstGeom>
        </p:spPr>
      </p:pic>
    </p:spTree>
    <p:extLst>
      <p:ext uri="{BB962C8B-B14F-4D97-AF65-F5344CB8AC3E}">
        <p14:creationId xmlns:p14="http://schemas.microsoft.com/office/powerpoint/2010/main" val="243019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30</a:t>
            </a:fld>
            <a:endParaRPr lang="en-US"/>
          </a:p>
        </p:txBody>
      </p:sp>
      <p:pic>
        <p:nvPicPr>
          <p:cNvPr id="3" name="Picture 2"/>
          <p:cNvPicPr>
            <a:picLocks noChangeAspect="1"/>
          </p:cNvPicPr>
          <p:nvPr/>
        </p:nvPicPr>
        <p:blipFill>
          <a:blip r:embed="rId2"/>
          <a:stretch>
            <a:fillRect/>
          </a:stretch>
        </p:blipFill>
        <p:spPr>
          <a:xfrm>
            <a:off x="1144134" y="1091742"/>
            <a:ext cx="6855732" cy="4674516"/>
          </a:xfrm>
          <a:prstGeom prst="rect">
            <a:avLst/>
          </a:prstGeom>
        </p:spPr>
      </p:pic>
    </p:spTree>
    <p:extLst>
      <p:ext uri="{BB962C8B-B14F-4D97-AF65-F5344CB8AC3E}">
        <p14:creationId xmlns:p14="http://schemas.microsoft.com/office/powerpoint/2010/main" val="15973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31</a:t>
            </a:fld>
            <a:endParaRPr lang="en-US"/>
          </a:p>
        </p:txBody>
      </p:sp>
      <p:pic>
        <p:nvPicPr>
          <p:cNvPr id="3" name="Picture 2"/>
          <p:cNvPicPr>
            <a:picLocks noChangeAspect="1"/>
          </p:cNvPicPr>
          <p:nvPr/>
        </p:nvPicPr>
        <p:blipFill>
          <a:blip r:embed="rId2"/>
          <a:stretch>
            <a:fillRect/>
          </a:stretch>
        </p:blipFill>
        <p:spPr>
          <a:xfrm>
            <a:off x="158622" y="649043"/>
            <a:ext cx="8826755" cy="5559913"/>
          </a:xfrm>
          <a:prstGeom prst="rect">
            <a:avLst/>
          </a:prstGeom>
        </p:spPr>
      </p:pic>
    </p:spTree>
    <p:extLst>
      <p:ext uri="{BB962C8B-B14F-4D97-AF65-F5344CB8AC3E}">
        <p14:creationId xmlns:p14="http://schemas.microsoft.com/office/powerpoint/2010/main" val="133549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32</a:t>
            </a:fld>
            <a:endParaRPr lang="en-US"/>
          </a:p>
        </p:txBody>
      </p:sp>
      <p:pic>
        <p:nvPicPr>
          <p:cNvPr id="3" name="Picture 2"/>
          <p:cNvPicPr>
            <a:picLocks noChangeAspect="1"/>
          </p:cNvPicPr>
          <p:nvPr/>
        </p:nvPicPr>
        <p:blipFill>
          <a:blip r:embed="rId2"/>
          <a:stretch>
            <a:fillRect/>
          </a:stretch>
        </p:blipFill>
        <p:spPr>
          <a:xfrm>
            <a:off x="353820" y="549079"/>
            <a:ext cx="8436359" cy="5759842"/>
          </a:xfrm>
          <a:prstGeom prst="rect">
            <a:avLst/>
          </a:prstGeom>
        </p:spPr>
      </p:pic>
    </p:spTree>
    <p:extLst>
      <p:ext uri="{BB962C8B-B14F-4D97-AF65-F5344CB8AC3E}">
        <p14:creationId xmlns:p14="http://schemas.microsoft.com/office/powerpoint/2010/main" val="402936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33</a:t>
            </a:fld>
            <a:endParaRPr lang="en-US"/>
          </a:p>
        </p:txBody>
      </p:sp>
      <p:pic>
        <p:nvPicPr>
          <p:cNvPr id="3" name="Picture 2"/>
          <p:cNvPicPr>
            <a:picLocks noChangeAspect="1"/>
          </p:cNvPicPr>
          <p:nvPr/>
        </p:nvPicPr>
        <p:blipFill>
          <a:blip r:embed="rId2"/>
          <a:stretch>
            <a:fillRect/>
          </a:stretch>
        </p:blipFill>
        <p:spPr>
          <a:xfrm>
            <a:off x="134818" y="82579"/>
            <a:ext cx="8874364" cy="6692841"/>
          </a:xfrm>
          <a:prstGeom prst="rect">
            <a:avLst/>
          </a:prstGeom>
        </p:spPr>
      </p:pic>
    </p:spTree>
    <p:extLst>
      <p:ext uri="{BB962C8B-B14F-4D97-AF65-F5344CB8AC3E}">
        <p14:creationId xmlns:p14="http://schemas.microsoft.com/office/powerpoint/2010/main" val="251482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34</a:t>
            </a:fld>
            <a:endParaRPr lang="en-US"/>
          </a:p>
        </p:txBody>
      </p:sp>
      <p:pic>
        <p:nvPicPr>
          <p:cNvPr id="3" name="Picture 2"/>
          <p:cNvPicPr>
            <a:picLocks noChangeAspect="1"/>
          </p:cNvPicPr>
          <p:nvPr/>
        </p:nvPicPr>
        <p:blipFill>
          <a:blip r:embed="rId2"/>
          <a:stretch>
            <a:fillRect/>
          </a:stretch>
        </p:blipFill>
        <p:spPr>
          <a:xfrm>
            <a:off x="1110807" y="1534440"/>
            <a:ext cx="6922385" cy="3789119"/>
          </a:xfrm>
          <a:prstGeom prst="rect">
            <a:avLst/>
          </a:prstGeom>
        </p:spPr>
      </p:pic>
    </p:spTree>
    <p:extLst>
      <p:ext uri="{BB962C8B-B14F-4D97-AF65-F5344CB8AC3E}">
        <p14:creationId xmlns:p14="http://schemas.microsoft.com/office/powerpoint/2010/main" val="125437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35</a:t>
            </a:fld>
            <a:endParaRPr lang="en-US"/>
          </a:p>
        </p:txBody>
      </p:sp>
      <p:pic>
        <p:nvPicPr>
          <p:cNvPr id="3" name="Picture 2"/>
          <p:cNvPicPr>
            <a:picLocks noChangeAspect="1"/>
          </p:cNvPicPr>
          <p:nvPr/>
        </p:nvPicPr>
        <p:blipFill>
          <a:blip r:embed="rId2"/>
          <a:stretch>
            <a:fillRect/>
          </a:stretch>
        </p:blipFill>
        <p:spPr>
          <a:xfrm>
            <a:off x="1048915" y="820410"/>
            <a:ext cx="7046169" cy="5217179"/>
          </a:xfrm>
          <a:prstGeom prst="rect">
            <a:avLst/>
          </a:prstGeom>
        </p:spPr>
      </p:pic>
    </p:spTree>
    <p:extLst>
      <p:ext uri="{BB962C8B-B14F-4D97-AF65-F5344CB8AC3E}">
        <p14:creationId xmlns:p14="http://schemas.microsoft.com/office/powerpoint/2010/main" val="266017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36</a:t>
            </a:fld>
            <a:endParaRPr lang="en-US"/>
          </a:p>
        </p:txBody>
      </p:sp>
      <p:pic>
        <p:nvPicPr>
          <p:cNvPr id="3" name="Picture 2"/>
          <p:cNvPicPr>
            <a:picLocks noChangeAspect="1"/>
          </p:cNvPicPr>
          <p:nvPr/>
        </p:nvPicPr>
        <p:blipFill>
          <a:blip r:embed="rId2"/>
          <a:stretch>
            <a:fillRect/>
          </a:stretch>
        </p:blipFill>
        <p:spPr>
          <a:xfrm>
            <a:off x="1158417" y="787089"/>
            <a:ext cx="6827166" cy="5283822"/>
          </a:xfrm>
          <a:prstGeom prst="rect">
            <a:avLst/>
          </a:prstGeom>
        </p:spPr>
      </p:pic>
    </p:spTree>
    <p:extLst>
      <p:ext uri="{BB962C8B-B14F-4D97-AF65-F5344CB8AC3E}">
        <p14:creationId xmlns:p14="http://schemas.microsoft.com/office/powerpoint/2010/main" val="24143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37</a:t>
            </a:fld>
            <a:endParaRPr lang="en-US"/>
          </a:p>
        </p:txBody>
      </p:sp>
      <p:pic>
        <p:nvPicPr>
          <p:cNvPr id="3" name="Picture 2"/>
          <p:cNvPicPr>
            <a:picLocks noChangeAspect="1"/>
          </p:cNvPicPr>
          <p:nvPr/>
        </p:nvPicPr>
        <p:blipFill>
          <a:blip r:embed="rId2"/>
          <a:stretch>
            <a:fillRect/>
          </a:stretch>
        </p:blipFill>
        <p:spPr>
          <a:xfrm>
            <a:off x="401430" y="282508"/>
            <a:ext cx="8341140" cy="6292984"/>
          </a:xfrm>
          <a:prstGeom prst="rect">
            <a:avLst/>
          </a:prstGeom>
        </p:spPr>
      </p:pic>
    </p:spTree>
    <p:extLst>
      <p:ext uri="{BB962C8B-B14F-4D97-AF65-F5344CB8AC3E}">
        <p14:creationId xmlns:p14="http://schemas.microsoft.com/office/powerpoint/2010/main" val="393036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38</a:t>
            </a:fld>
            <a:endParaRPr lang="en-US"/>
          </a:p>
        </p:txBody>
      </p:sp>
      <p:pic>
        <p:nvPicPr>
          <p:cNvPr id="3" name="Picture 2"/>
          <p:cNvPicPr>
            <a:picLocks noChangeAspect="1"/>
          </p:cNvPicPr>
          <p:nvPr/>
        </p:nvPicPr>
        <p:blipFill>
          <a:blip r:embed="rId2"/>
          <a:stretch>
            <a:fillRect/>
          </a:stretch>
        </p:blipFill>
        <p:spPr>
          <a:xfrm>
            <a:off x="115774" y="444354"/>
            <a:ext cx="8912451" cy="5969291"/>
          </a:xfrm>
          <a:prstGeom prst="rect">
            <a:avLst/>
          </a:prstGeom>
        </p:spPr>
      </p:pic>
    </p:spTree>
    <p:extLst>
      <p:ext uri="{BB962C8B-B14F-4D97-AF65-F5344CB8AC3E}">
        <p14:creationId xmlns:p14="http://schemas.microsoft.com/office/powerpoint/2010/main" val="106390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39</a:t>
            </a:fld>
            <a:endParaRPr lang="en-US"/>
          </a:p>
        </p:txBody>
      </p:sp>
      <p:pic>
        <p:nvPicPr>
          <p:cNvPr id="3" name="Picture 2"/>
          <p:cNvPicPr>
            <a:picLocks noChangeAspect="1"/>
          </p:cNvPicPr>
          <p:nvPr/>
        </p:nvPicPr>
        <p:blipFill>
          <a:blip r:embed="rId2"/>
          <a:stretch>
            <a:fillRect/>
          </a:stretch>
        </p:blipFill>
        <p:spPr>
          <a:xfrm>
            <a:off x="349059" y="439594"/>
            <a:ext cx="8445881" cy="5978811"/>
          </a:xfrm>
          <a:prstGeom prst="rect">
            <a:avLst/>
          </a:prstGeom>
        </p:spPr>
      </p:pic>
    </p:spTree>
    <p:extLst>
      <p:ext uri="{BB962C8B-B14F-4D97-AF65-F5344CB8AC3E}">
        <p14:creationId xmlns:p14="http://schemas.microsoft.com/office/powerpoint/2010/main" val="91502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4</a:t>
            </a:fld>
            <a:endParaRPr lang="en-US"/>
          </a:p>
        </p:txBody>
      </p:sp>
      <p:pic>
        <p:nvPicPr>
          <p:cNvPr id="3" name="Picture 2"/>
          <p:cNvPicPr>
            <a:picLocks noChangeAspect="1"/>
          </p:cNvPicPr>
          <p:nvPr/>
        </p:nvPicPr>
        <p:blipFill>
          <a:blip r:embed="rId2"/>
          <a:stretch>
            <a:fillRect/>
          </a:stretch>
        </p:blipFill>
        <p:spPr>
          <a:xfrm>
            <a:off x="1134612" y="1006058"/>
            <a:ext cx="6874776" cy="4845883"/>
          </a:xfrm>
          <a:prstGeom prst="rect">
            <a:avLst/>
          </a:prstGeom>
        </p:spPr>
      </p:pic>
    </p:spTree>
    <p:extLst>
      <p:ext uri="{BB962C8B-B14F-4D97-AF65-F5344CB8AC3E}">
        <p14:creationId xmlns:p14="http://schemas.microsoft.com/office/powerpoint/2010/main" val="23731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40</a:t>
            </a:fld>
            <a:endParaRPr lang="en-US"/>
          </a:p>
        </p:txBody>
      </p:sp>
      <p:pic>
        <p:nvPicPr>
          <p:cNvPr id="3" name="Picture 2"/>
          <p:cNvPicPr>
            <a:picLocks noChangeAspect="1"/>
          </p:cNvPicPr>
          <p:nvPr/>
        </p:nvPicPr>
        <p:blipFill>
          <a:blip r:embed="rId2"/>
          <a:stretch>
            <a:fillRect/>
          </a:stretch>
        </p:blipFill>
        <p:spPr>
          <a:xfrm>
            <a:off x="263363" y="434834"/>
            <a:ext cx="8617274" cy="5988331"/>
          </a:xfrm>
          <a:prstGeom prst="rect">
            <a:avLst/>
          </a:prstGeom>
        </p:spPr>
      </p:pic>
    </p:spTree>
    <p:extLst>
      <p:ext uri="{BB962C8B-B14F-4D97-AF65-F5344CB8AC3E}">
        <p14:creationId xmlns:p14="http://schemas.microsoft.com/office/powerpoint/2010/main" val="333641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41</a:t>
            </a:fld>
            <a:endParaRPr lang="en-US"/>
          </a:p>
        </p:txBody>
      </p:sp>
      <p:pic>
        <p:nvPicPr>
          <p:cNvPr id="3" name="Picture 2"/>
          <p:cNvPicPr>
            <a:picLocks noChangeAspect="1"/>
          </p:cNvPicPr>
          <p:nvPr/>
        </p:nvPicPr>
        <p:blipFill>
          <a:blip r:embed="rId2"/>
          <a:stretch>
            <a:fillRect/>
          </a:stretch>
        </p:blipFill>
        <p:spPr>
          <a:xfrm>
            <a:off x="306211" y="396752"/>
            <a:ext cx="8531577" cy="6064495"/>
          </a:xfrm>
          <a:prstGeom prst="rect">
            <a:avLst/>
          </a:prstGeom>
        </p:spPr>
      </p:pic>
    </p:spTree>
    <p:extLst>
      <p:ext uri="{BB962C8B-B14F-4D97-AF65-F5344CB8AC3E}">
        <p14:creationId xmlns:p14="http://schemas.microsoft.com/office/powerpoint/2010/main" val="185090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42</a:t>
            </a:fld>
            <a:endParaRPr lang="en-US"/>
          </a:p>
        </p:txBody>
      </p:sp>
      <p:pic>
        <p:nvPicPr>
          <p:cNvPr id="3" name="Picture 2"/>
          <p:cNvPicPr>
            <a:picLocks noChangeAspect="1"/>
          </p:cNvPicPr>
          <p:nvPr/>
        </p:nvPicPr>
        <p:blipFill>
          <a:blip r:embed="rId2"/>
          <a:stretch>
            <a:fillRect/>
          </a:stretch>
        </p:blipFill>
        <p:spPr>
          <a:xfrm>
            <a:off x="1191743" y="1386874"/>
            <a:ext cx="6760513" cy="4084252"/>
          </a:xfrm>
          <a:prstGeom prst="rect">
            <a:avLst/>
          </a:prstGeom>
        </p:spPr>
      </p:pic>
    </p:spTree>
    <p:extLst>
      <p:ext uri="{BB962C8B-B14F-4D97-AF65-F5344CB8AC3E}">
        <p14:creationId xmlns:p14="http://schemas.microsoft.com/office/powerpoint/2010/main" val="16274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43</a:t>
            </a:fld>
            <a:endParaRPr lang="en-US"/>
          </a:p>
        </p:txBody>
      </p:sp>
      <p:pic>
        <p:nvPicPr>
          <p:cNvPr id="3" name="Picture 2"/>
          <p:cNvPicPr>
            <a:picLocks noChangeAspect="1"/>
          </p:cNvPicPr>
          <p:nvPr/>
        </p:nvPicPr>
        <p:blipFill>
          <a:blip r:embed="rId2"/>
          <a:stretch>
            <a:fillRect/>
          </a:stretch>
        </p:blipFill>
        <p:spPr>
          <a:xfrm>
            <a:off x="1291723" y="1082221"/>
            <a:ext cx="6560554" cy="4693557"/>
          </a:xfrm>
          <a:prstGeom prst="rect">
            <a:avLst/>
          </a:prstGeom>
        </p:spPr>
      </p:pic>
    </p:spTree>
    <p:extLst>
      <p:ext uri="{BB962C8B-B14F-4D97-AF65-F5344CB8AC3E}">
        <p14:creationId xmlns:p14="http://schemas.microsoft.com/office/powerpoint/2010/main" val="1481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44</a:t>
            </a:fld>
            <a:endParaRPr lang="en-US"/>
          </a:p>
        </p:txBody>
      </p:sp>
      <p:pic>
        <p:nvPicPr>
          <p:cNvPr id="3" name="Picture 2"/>
          <p:cNvPicPr>
            <a:picLocks noChangeAspect="1"/>
          </p:cNvPicPr>
          <p:nvPr/>
        </p:nvPicPr>
        <p:blipFill>
          <a:blip r:embed="rId2"/>
          <a:stretch>
            <a:fillRect/>
          </a:stretch>
        </p:blipFill>
        <p:spPr>
          <a:xfrm>
            <a:off x="1163178" y="1020339"/>
            <a:ext cx="6817644" cy="4817322"/>
          </a:xfrm>
          <a:prstGeom prst="rect">
            <a:avLst/>
          </a:prstGeom>
        </p:spPr>
      </p:pic>
    </p:spTree>
    <p:extLst>
      <p:ext uri="{BB962C8B-B14F-4D97-AF65-F5344CB8AC3E}">
        <p14:creationId xmlns:p14="http://schemas.microsoft.com/office/powerpoint/2010/main" val="15940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45</a:t>
            </a:fld>
            <a:endParaRPr lang="en-US"/>
          </a:p>
        </p:txBody>
      </p:sp>
      <p:pic>
        <p:nvPicPr>
          <p:cNvPr id="3" name="Picture 2"/>
          <p:cNvPicPr>
            <a:picLocks noChangeAspect="1"/>
          </p:cNvPicPr>
          <p:nvPr/>
        </p:nvPicPr>
        <p:blipFill>
          <a:blip r:embed="rId2"/>
          <a:stretch>
            <a:fillRect/>
          </a:stretch>
        </p:blipFill>
        <p:spPr>
          <a:xfrm>
            <a:off x="1096525" y="1039379"/>
            <a:ext cx="6950950" cy="4779241"/>
          </a:xfrm>
          <a:prstGeom prst="rect">
            <a:avLst/>
          </a:prstGeom>
        </p:spPr>
      </p:pic>
    </p:spTree>
    <p:extLst>
      <p:ext uri="{BB962C8B-B14F-4D97-AF65-F5344CB8AC3E}">
        <p14:creationId xmlns:p14="http://schemas.microsoft.com/office/powerpoint/2010/main" val="203226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12"/>
          <p:cNvPicPr>
            <a:picLocks noChangeAspect="1" noChangeArrowheads="1"/>
          </p:cNvPicPr>
          <p:nvPr/>
        </p:nvPicPr>
        <p:blipFill>
          <a:blip r:embed="rId2">
            <a:lum bright="-84000" contrast="100000"/>
            <a:extLst>
              <a:ext uri="{28A0092B-C50C-407E-A947-70E740481C1C}">
                <a14:useLocalDpi xmlns:a14="http://schemas.microsoft.com/office/drawing/2010/main" val="0"/>
              </a:ext>
            </a:extLst>
          </a:blip>
          <a:srcRect/>
          <a:stretch>
            <a:fillRect/>
          </a:stretch>
        </p:blipFill>
        <p:spPr bwMode="auto">
          <a:xfrm>
            <a:off x="1622425" y="2590800"/>
            <a:ext cx="2949575"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411663"/>
            <a:ext cx="33528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9"/>
          <p:cNvSpPr txBox="1">
            <a:spLocks noChangeArrowheads="1"/>
          </p:cNvSpPr>
          <p:nvPr/>
        </p:nvSpPr>
        <p:spPr bwMode="auto">
          <a:xfrm>
            <a:off x="2057400" y="6238875"/>
            <a:ext cx="2225675" cy="466725"/>
          </a:xfrm>
          <a:prstGeom prst="rect">
            <a:avLst/>
          </a:prstGeom>
          <a:solidFill>
            <a:srgbClr val="66FFFF"/>
          </a:solidFill>
          <a:ln w="9525">
            <a:solidFill>
              <a:srgbClr val="66FFFF"/>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D-tubocurarine</a:t>
            </a:r>
          </a:p>
        </p:txBody>
      </p:sp>
      <p:sp>
        <p:nvSpPr>
          <p:cNvPr id="67589" name="Text Box 10"/>
          <p:cNvSpPr txBox="1">
            <a:spLocks noChangeArrowheads="1"/>
          </p:cNvSpPr>
          <p:nvPr/>
        </p:nvSpPr>
        <p:spPr bwMode="auto">
          <a:xfrm>
            <a:off x="7010400" y="6238875"/>
            <a:ext cx="1955800" cy="466725"/>
          </a:xfrm>
          <a:prstGeom prst="rect">
            <a:avLst/>
          </a:prstGeom>
          <a:solidFill>
            <a:srgbClr val="66FFFF"/>
          </a:solidFill>
          <a:ln w="9525">
            <a:solidFill>
              <a:srgbClr val="66FFFF"/>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pancuronium</a:t>
            </a:r>
          </a:p>
        </p:txBody>
      </p:sp>
      <p:pic>
        <p:nvPicPr>
          <p:cNvPr id="67590" name="Picture 12"/>
          <p:cNvPicPr>
            <a:picLocks noChangeAspect="1" noChangeArrowheads="1"/>
          </p:cNvPicPr>
          <p:nvPr/>
        </p:nvPicPr>
        <p:blipFill>
          <a:blip r:embed="rId4">
            <a:lum bright="-84000" contrast="100000"/>
            <a:extLst>
              <a:ext uri="{28A0092B-C50C-407E-A947-70E740481C1C}">
                <a14:useLocalDpi xmlns:a14="http://schemas.microsoft.com/office/drawing/2010/main" val="0"/>
              </a:ext>
            </a:extLst>
          </a:blip>
          <a:srcRect/>
          <a:stretch>
            <a:fillRect/>
          </a:stretch>
        </p:blipFill>
        <p:spPr bwMode="auto">
          <a:xfrm>
            <a:off x="4657725" y="2362200"/>
            <a:ext cx="37338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13"/>
          <p:cNvSpPr txBox="1">
            <a:spLocks noChangeArrowheads="1"/>
          </p:cNvSpPr>
          <p:nvPr/>
        </p:nvSpPr>
        <p:spPr bwMode="auto">
          <a:xfrm>
            <a:off x="7019925" y="3932238"/>
            <a:ext cx="1819275" cy="466725"/>
          </a:xfrm>
          <a:prstGeom prst="rect">
            <a:avLst/>
          </a:prstGeom>
          <a:solidFill>
            <a:srgbClr val="66FFFF"/>
          </a:solidFill>
          <a:ln w="9525">
            <a:solidFill>
              <a:srgbClr val="66FFFF"/>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Vecuronium</a:t>
            </a:r>
          </a:p>
        </p:txBody>
      </p:sp>
      <p:pic>
        <p:nvPicPr>
          <p:cNvPr id="6759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0"/>
            <a:ext cx="55626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066800"/>
            <a:ext cx="5943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 Box 17"/>
          <p:cNvSpPr txBox="1">
            <a:spLocks noChangeArrowheads="1"/>
          </p:cNvSpPr>
          <p:nvPr/>
        </p:nvSpPr>
        <p:spPr bwMode="auto">
          <a:xfrm>
            <a:off x="3692525" y="0"/>
            <a:ext cx="2327275" cy="466725"/>
          </a:xfrm>
          <a:prstGeom prst="rect">
            <a:avLst/>
          </a:prstGeom>
          <a:solidFill>
            <a:srgbClr val="66FFFF"/>
          </a:solidFill>
          <a:ln w="9525">
            <a:solidFill>
              <a:srgbClr val="66FFFF"/>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Decamethonium</a:t>
            </a:r>
          </a:p>
        </p:txBody>
      </p:sp>
      <p:sp>
        <p:nvSpPr>
          <p:cNvPr id="67595" name="Text Box 18"/>
          <p:cNvSpPr txBox="1">
            <a:spLocks noChangeArrowheads="1"/>
          </p:cNvSpPr>
          <p:nvPr/>
        </p:nvSpPr>
        <p:spPr bwMode="auto">
          <a:xfrm>
            <a:off x="3719513" y="838200"/>
            <a:ext cx="2224087" cy="466725"/>
          </a:xfrm>
          <a:prstGeom prst="rect">
            <a:avLst/>
          </a:prstGeom>
          <a:solidFill>
            <a:srgbClr val="66FFFF"/>
          </a:solidFill>
          <a:ln w="9525">
            <a:solidFill>
              <a:srgbClr val="66FFFF"/>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Succinylcholine</a:t>
            </a:r>
          </a:p>
        </p:txBody>
      </p:sp>
      <p:sp>
        <p:nvSpPr>
          <p:cNvPr id="67596" name="Text Box 19"/>
          <p:cNvSpPr txBox="1">
            <a:spLocks noChangeArrowheads="1"/>
          </p:cNvSpPr>
          <p:nvPr/>
        </p:nvSpPr>
        <p:spPr bwMode="auto">
          <a:xfrm>
            <a:off x="41275" y="625475"/>
            <a:ext cx="1868488" cy="831850"/>
          </a:xfrm>
          <a:prstGeom prst="rect">
            <a:avLst/>
          </a:prstGeom>
          <a:solidFill>
            <a:schemeClr val="hlink"/>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Depolarizing</a:t>
            </a:r>
          </a:p>
          <a:p>
            <a:pPr algn="ctr" eaLnBrk="1" hangingPunct="1">
              <a:spcBef>
                <a:spcPct val="0"/>
              </a:spcBef>
              <a:buFontTx/>
              <a:buNone/>
            </a:pPr>
            <a:r>
              <a:rPr lang="en-US" altLang="en-US" sz="1800" b="1"/>
              <a:t>Blockers</a:t>
            </a:r>
          </a:p>
        </p:txBody>
      </p:sp>
      <p:sp>
        <p:nvSpPr>
          <p:cNvPr id="67597" name="Text Box 20"/>
          <p:cNvSpPr txBox="1">
            <a:spLocks noChangeArrowheads="1"/>
          </p:cNvSpPr>
          <p:nvPr/>
        </p:nvSpPr>
        <p:spPr bwMode="auto">
          <a:xfrm>
            <a:off x="84138" y="4130675"/>
            <a:ext cx="1784350" cy="831850"/>
          </a:xfrm>
          <a:prstGeom prst="rect">
            <a:avLst/>
          </a:prstGeom>
          <a:solidFill>
            <a:schemeClr val="hlink"/>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Competitive</a:t>
            </a:r>
          </a:p>
          <a:p>
            <a:pPr algn="ctr" eaLnBrk="1" hangingPunct="1">
              <a:spcBef>
                <a:spcPct val="0"/>
              </a:spcBef>
              <a:buFontTx/>
              <a:buNone/>
            </a:pPr>
            <a:r>
              <a:rPr lang="en-US" altLang="en-US" sz="1800" b="1"/>
              <a:t>Blockers</a:t>
            </a:r>
          </a:p>
        </p:txBody>
      </p:sp>
      <p:sp>
        <p:nvSpPr>
          <p:cNvPr id="67598" name="Line 21"/>
          <p:cNvSpPr>
            <a:spLocks noChangeShapeType="1"/>
          </p:cNvSpPr>
          <p:nvPr/>
        </p:nvSpPr>
        <p:spPr bwMode="auto">
          <a:xfrm flipH="1">
            <a:off x="-76200" y="2362200"/>
            <a:ext cx="9220200" cy="0"/>
          </a:xfrm>
          <a:prstGeom prst="line">
            <a:avLst/>
          </a:prstGeom>
          <a:noFill/>
          <a:ln w="349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350850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smtClean="0"/>
              <a:t>Neuromišićni relaksanti se razlikuju jadan od drugog po:</a:t>
            </a:r>
          </a:p>
        </p:txBody>
      </p:sp>
      <p:sp>
        <p:nvSpPr>
          <p:cNvPr id="68611" name="Rectangle 3"/>
          <p:cNvSpPr>
            <a:spLocks noGrp="1" noChangeArrowheads="1"/>
          </p:cNvSpPr>
          <p:nvPr>
            <p:ph type="body" idx="1"/>
          </p:nvPr>
        </p:nvSpPr>
        <p:spPr/>
        <p:txBody>
          <a:bodyPr/>
          <a:lstStyle/>
          <a:p>
            <a:endParaRPr lang="en-US" altLang="en-US" sz="3600" smtClean="0"/>
          </a:p>
          <a:p>
            <a:r>
              <a:rPr lang="en-US" altLang="en-US" sz="3600" smtClean="0"/>
              <a:t>Mehanizmu djelovanja</a:t>
            </a:r>
          </a:p>
          <a:p>
            <a:r>
              <a:rPr lang="en-US" altLang="en-US" sz="3600" smtClean="0"/>
              <a:t>Trajanje dejstva</a:t>
            </a:r>
          </a:p>
          <a:p>
            <a:r>
              <a:rPr lang="en-US" altLang="en-US" sz="3600" smtClean="0"/>
              <a:t>Brzina nastupanja dejstva</a:t>
            </a:r>
          </a:p>
          <a:p>
            <a:r>
              <a:rPr lang="en-US" altLang="en-US" sz="3600" smtClean="0"/>
              <a:t>Neželjeni efekti</a:t>
            </a:r>
          </a:p>
        </p:txBody>
      </p:sp>
    </p:spTree>
    <p:extLst>
      <p:ext uri="{BB962C8B-B14F-4D97-AF65-F5344CB8AC3E}">
        <p14:creationId xmlns:p14="http://schemas.microsoft.com/office/powerpoint/2010/main" val="325689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20" name="Group 120"/>
          <p:cNvGraphicFramePr>
            <a:graphicFrameLocks noGrp="1"/>
          </p:cNvGraphicFramePr>
          <p:nvPr/>
        </p:nvGraphicFramePr>
        <p:xfrm>
          <a:off x="228600" y="990600"/>
          <a:ext cx="8686800" cy="5334000"/>
        </p:xfrm>
        <a:graphic>
          <a:graphicData uri="http://schemas.openxmlformats.org/drawingml/2006/table">
            <a:tbl>
              <a:tblPr/>
              <a:tblGrid>
                <a:gridCol w="1828800"/>
                <a:gridCol w="2514600"/>
                <a:gridCol w="1447800"/>
                <a:gridCol w="1219200"/>
                <a:gridCol w="1676400"/>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Agent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Pharmacological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Properties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Onset time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Duration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Elimination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Times New Roman" pitchFamily="18" charset="0"/>
                          <a:cs typeface="Times New Roman" pitchFamily="18" charset="0"/>
                        </a:rPr>
                        <a:t>Succinylcholine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Times New Roman" pitchFamily="18" charset="0"/>
                          <a:cs typeface="Times New Roman" pitchFamily="18" charset="0"/>
                        </a:rPr>
                        <a:t>Ultrashort acting;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Times New Roman" pitchFamily="18" charset="0"/>
                          <a:cs typeface="Times New Roman" pitchFamily="18" charset="0"/>
                        </a:rPr>
                        <a:t>Depolarizing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2"/>
                          </a:solidFill>
                          <a:effectLst/>
                          <a:latin typeface="Times New Roman" pitchFamily="18" charset="0"/>
                          <a:cs typeface="Times New Roman" pitchFamily="18" charset="0"/>
                        </a:rPr>
                        <a:t>1-1.5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2"/>
                          </a:solidFill>
                          <a:effectLst/>
                          <a:latin typeface="Times New Roman" pitchFamily="18" charset="0"/>
                          <a:cs typeface="Times New Roman" pitchFamily="18"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Times New Roman" pitchFamily="18" charset="0"/>
                          <a:cs typeface="Times New Roman" pitchFamily="18" charset="0"/>
                        </a:rPr>
                        <a:t>Plasma cholinesterase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D-tubocurarine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Long duration;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Competitive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4-6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80-120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Renal and liver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Atracurium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Intermediate duration;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Competitive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30-40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Plasma cholinesterase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Mivacurium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Short duration;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Competitive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12-18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Plasma cholinesterase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Pancuronium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Long duration;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Competitive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4-6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4-6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Renal and liver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Rocuronium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Intermediate duration;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competitive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Renal and liver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9685" name="Text Box 113"/>
          <p:cNvSpPr txBox="1">
            <a:spLocks noChangeArrowheads="1"/>
          </p:cNvSpPr>
          <p:nvPr/>
        </p:nvSpPr>
        <p:spPr bwMode="auto">
          <a:xfrm>
            <a:off x="2438400" y="182563"/>
            <a:ext cx="45878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chemeClr val="tx2"/>
                </a:solidFill>
              </a:rPr>
              <a:t>Classification of Blockers</a:t>
            </a:r>
          </a:p>
        </p:txBody>
      </p:sp>
    </p:spTree>
    <p:extLst>
      <p:ext uri="{BB962C8B-B14F-4D97-AF65-F5344CB8AC3E}">
        <p14:creationId xmlns:p14="http://schemas.microsoft.com/office/powerpoint/2010/main" val="218973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b="1" smtClean="0"/>
              <a:t>Redoslijed zahvaćenosti mišića</a:t>
            </a:r>
          </a:p>
        </p:txBody>
      </p:sp>
      <p:sp>
        <p:nvSpPr>
          <p:cNvPr id="71683" name="Text Box 3"/>
          <p:cNvSpPr txBox="1">
            <a:spLocks noChangeArrowheads="1"/>
          </p:cNvSpPr>
          <p:nvPr/>
        </p:nvSpPr>
        <p:spPr bwMode="auto">
          <a:xfrm>
            <a:off x="2117725" y="2174875"/>
            <a:ext cx="3185487" cy="36933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prsti</a:t>
            </a:r>
            <a:r>
              <a:rPr lang="en-US" altLang="en-US" sz="1800" b="1" dirty="0"/>
              <a:t>, </a:t>
            </a:r>
            <a:r>
              <a:rPr lang="en-US" altLang="en-US" sz="1800" b="1" dirty="0" err="1"/>
              <a:t>orbita</a:t>
            </a:r>
            <a:r>
              <a:rPr lang="en-US" altLang="en-US" sz="1800" b="1" dirty="0"/>
              <a:t>(small muscles)</a:t>
            </a:r>
          </a:p>
        </p:txBody>
      </p:sp>
      <p:sp>
        <p:nvSpPr>
          <p:cNvPr id="71684" name="Text Box 4"/>
          <p:cNvSpPr txBox="1">
            <a:spLocks noChangeArrowheads="1"/>
          </p:cNvSpPr>
          <p:nvPr/>
        </p:nvSpPr>
        <p:spPr bwMode="auto">
          <a:xfrm>
            <a:off x="2209800" y="3581400"/>
            <a:ext cx="800219" cy="36933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udovi</a:t>
            </a:r>
            <a:endParaRPr lang="en-US" altLang="en-US" sz="1800" b="1" dirty="0"/>
          </a:p>
        </p:txBody>
      </p:sp>
      <p:sp>
        <p:nvSpPr>
          <p:cNvPr id="71685" name="Text Box 5"/>
          <p:cNvSpPr txBox="1">
            <a:spLocks noChangeArrowheads="1"/>
          </p:cNvSpPr>
          <p:nvPr/>
        </p:nvSpPr>
        <p:spPr bwMode="auto">
          <a:xfrm>
            <a:off x="3962400" y="3581400"/>
            <a:ext cx="633413" cy="36988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trup</a:t>
            </a:r>
            <a:endParaRPr lang="en-US" altLang="en-US" sz="1800" b="1" dirty="0"/>
          </a:p>
        </p:txBody>
      </p:sp>
      <p:sp>
        <p:nvSpPr>
          <p:cNvPr id="71686" name="Text Box 6"/>
          <p:cNvSpPr txBox="1">
            <a:spLocks noChangeArrowheads="1"/>
          </p:cNvSpPr>
          <p:nvPr/>
        </p:nvSpPr>
        <p:spPr bwMode="auto">
          <a:xfrm>
            <a:off x="6384925" y="3546475"/>
            <a:ext cx="607859" cy="36933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vrat</a:t>
            </a:r>
            <a:endParaRPr lang="en-US" altLang="en-US" sz="1800" b="1" dirty="0"/>
          </a:p>
        </p:txBody>
      </p:sp>
      <p:sp>
        <p:nvSpPr>
          <p:cNvPr id="71687" name="Text Box 7"/>
          <p:cNvSpPr txBox="1">
            <a:spLocks noChangeArrowheads="1"/>
          </p:cNvSpPr>
          <p:nvPr/>
        </p:nvSpPr>
        <p:spPr bwMode="auto">
          <a:xfrm>
            <a:off x="5988050" y="4953000"/>
            <a:ext cx="1556836" cy="36933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Intercostalni</a:t>
            </a:r>
            <a:endParaRPr lang="en-US" altLang="en-US" sz="1800" b="1" dirty="0"/>
          </a:p>
        </p:txBody>
      </p:sp>
      <p:sp>
        <p:nvSpPr>
          <p:cNvPr id="71688" name="Text Box 8"/>
          <p:cNvSpPr txBox="1">
            <a:spLocks noChangeArrowheads="1"/>
          </p:cNvSpPr>
          <p:nvPr/>
        </p:nvSpPr>
        <p:spPr bwMode="auto">
          <a:xfrm>
            <a:off x="2439988" y="4953000"/>
            <a:ext cx="1377300" cy="36933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Dijafragma</a:t>
            </a:r>
            <a:endParaRPr lang="en-US" altLang="en-US" sz="1800" b="1" dirty="0"/>
          </a:p>
        </p:txBody>
      </p:sp>
      <p:sp>
        <p:nvSpPr>
          <p:cNvPr id="71689" name="Line 9"/>
          <p:cNvSpPr>
            <a:spLocks noChangeShapeType="1"/>
          </p:cNvSpPr>
          <p:nvPr/>
        </p:nvSpPr>
        <p:spPr bwMode="auto">
          <a:xfrm>
            <a:off x="2438400" y="2743200"/>
            <a:ext cx="0" cy="685800"/>
          </a:xfrm>
          <a:prstGeom prst="line">
            <a:avLst/>
          </a:prstGeom>
          <a:noFill/>
          <a:ln w="317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0" name="Line 10"/>
          <p:cNvSpPr>
            <a:spLocks noChangeShapeType="1"/>
          </p:cNvSpPr>
          <p:nvPr/>
        </p:nvSpPr>
        <p:spPr bwMode="auto">
          <a:xfrm>
            <a:off x="3124200" y="3886200"/>
            <a:ext cx="762000" cy="0"/>
          </a:xfrm>
          <a:prstGeom prst="line">
            <a:avLst/>
          </a:prstGeom>
          <a:noFill/>
          <a:ln w="317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1" name="Line 11"/>
          <p:cNvSpPr>
            <a:spLocks noChangeShapeType="1"/>
          </p:cNvSpPr>
          <p:nvPr/>
        </p:nvSpPr>
        <p:spPr bwMode="auto">
          <a:xfrm>
            <a:off x="5257800" y="3886200"/>
            <a:ext cx="914400" cy="0"/>
          </a:xfrm>
          <a:prstGeom prst="line">
            <a:avLst/>
          </a:prstGeom>
          <a:noFill/>
          <a:ln w="317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2" name="Line 12"/>
          <p:cNvSpPr>
            <a:spLocks noChangeShapeType="1"/>
          </p:cNvSpPr>
          <p:nvPr/>
        </p:nvSpPr>
        <p:spPr bwMode="auto">
          <a:xfrm flipH="1">
            <a:off x="6781800" y="4114800"/>
            <a:ext cx="0" cy="685800"/>
          </a:xfrm>
          <a:prstGeom prst="line">
            <a:avLst/>
          </a:prstGeom>
          <a:noFill/>
          <a:ln w="317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3" name="Line 13"/>
          <p:cNvSpPr>
            <a:spLocks noChangeShapeType="1"/>
          </p:cNvSpPr>
          <p:nvPr/>
        </p:nvSpPr>
        <p:spPr bwMode="auto">
          <a:xfrm flipH="1">
            <a:off x="4419600" y="5181600"/>
            <a:ext cx="1295400" cy="0"/>
          </a:xfrm>
          <a:prstGeom prst="line">
            <a:avLst/>
          </a:prstGeom>
          <a:noFill/>
          <a:ln w="317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4" name="Text Box 14"/>
          <p:cNvSpPr txBox="1">
            <a:spLocks noChangeArrowheads="1"/>
          </p:cNvSpPr>
          <p:nvPr/>
        </p:nvSpPr>
        <p:spPr bwMode="auto">
          <a:xfrm>
            <a:off x="2397125" y="5388965"/>
            <a:ext cx="54277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t>Oporavak</a:t>
            </a:r>
            <a:r>
              <a:rPr lang="en-US" altLang="en-US" sz="2800" b="1" dirty="0"/>
              <a:t> </a:t>
            </a:r>
            <a:r>
              <a:rPr lang="en-US" altLang="en-US" sz="2800" b="1" dirty="0" err="1"/>
              <a:t>nastupa</a:t>
            </a:r>
            <a:r>
              <a:rPr lang="en-US" altLang="en-US" sz="2800" b="1" dirty="0"/>
              <a:t> </a:t>
            </a:r>
            <a:r>
              <a:rPr lang="en-US" altLang="en-US" sz="2800" b="1" dirty="0" err="1"/>
              <a:t>obrnutim</a:t>
            </a:r>
            <a:r>
              <a:rPr lang="en-US" altLang="en-US" sz="2800" b="1" dirty="0"/>
              <a:t> </a:t>
            </a:r>
            <a:r>
              <a:rPr lang="en-US" altLang="en-US" sz="2800" b="1" dirty="0" err="1"/>
              <a:t>redom</a:t>
            </a:r>
            <a:endParaRPr lang="en-US" altLang="en-US" sz="2800" b="1" dirty="0"/>
          </a:p>
        </p:txBody>
      </p:sp>
    </p:spTree>
    <p:extLst>
      <p:ext uri="{BB962C8B-B14F-4D97-AF65-F5344CB8AC3E}">
        <p14:creationId xmlns:p14="http://schemas.microsoft.com/office/powerpoint/2010/main" val="2523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sr-Latn-CS" altLang="en-US" smtClean="0"/>
              <a:t>Tipovi anestezije</a:t>
            </a:r>
            <a:endParaRPr lang="en-US" altLang="en-US" smtClean="0"/>
          </a:p>
        </p:txBody>
      </p:sp>
      <p:sp>
        <p:nvSpPr>
          <p:cNvPr id="8195" name="Rectangle 3"/>
          <p:cNvSpPr>
            <a:spLocks noGrp="1" noChangeArrowheads="1"/>
          </p:cNvSpPr>
          <p:nvPr>
            <p:ph type="body" idx="1"/>
          </p:nvPr>
        </p:nvSpPr>
        <p:spPr/>
        <p:txBody>
          <a:bodyPr/>
          <a:lstStyle/>
          <a:p>
            <a:pPr eaLnBrk="1" hangingPunct="1"/>
            <a:r>
              <a:rPr lang="sr-Latn-CS" altLang="en-US" sz="4800" smtClean="0"/>
              <a:t>Opšta</a:t>
            </a:r>
            <a:endParaRPr lang="en-US" altLang="en-US" sz="4800" smtClean="0"/>
          </a:p>
          <a:p>
            <a:pPr eaLnBrk="1" hangingPunct="1"/>
            <a:r>
              <a:rPr lang="en-US" altLang="en-US" sz="4800" smtClean="0"/>
              <a:t>Lo</a:t>
            </a:r>
            <a:r>
              <a:rPr lang="sr-Latn-CS" altLang="en-US" sz="4800" smtClean="0"/>
              <a:t>k</a:t>
            </a:r>
            <a:r>
              <a:rPr lang="en-US" altLang="en-US" sz="4800" smtClean="0"/>
              <a:t>al</a:t>
            </a:r>
            <a:r>
              <a:rPr lang="sr-Latn-CS" altLang="en-US" sz="4800" smtClean="0"/>
              <a:t>na</a:t>
            </a:r>
            <a:endParaRPr lang="en-US" altLang="en-US" sz="4800" smtClean="0"/>
          </a:p>
        </p:txBody>
      </p:sp>
    </p:spTree>
    <p:extLst>
      <p:ext uri="{BB962C8B-B14F-4D97-AF65-F5344CB8AC3E}">
        <p14:creationId xmlns:p14="http://schemas.microsoft.com/office/powerpoint/2010/main" val="370593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b="1" smtClean="0"/>
              <a:t>Drugi efekti neuromišićnih blokatora</a:t>
            </a:r>
          </a:p>
        </p:txBody>
      </p:sp>
      <p:sp>
        <p:nvSpPr>
          <p:cNvPr id="72707" name="Rectangle 3"/>
          <p:cNvSpPr>
            <a:spLocks noGrp="1" noChangeArrowheads="1"/>
          </p:cNvSpPr>
          <p:nvPr>
            <p:ph type="body" idx="1"/>
          </p:nvPr>
        </p:nvSpPr>
        <p:spPr>
          <a:ln>
            <a:solidFill>
              <a:schemeClr val="accent2"/>
            </a:solidFill>
            <a:miter lim="800000"/>
            <a:headEnd/>
            <a:tailEnd/>
          </a:ln>
        </p:spPr>
        <p:txBody>
          <a:bodyPr/>
          <a:lstStyle/>
          <a:p>
            <a:pPr>
              <a:lnSpc>
                <a:spcPct val="90000"/>
              </a:lnSpc>
            </a:pPr>
            <a:r>
              <a:rPr lang="en-US" altLang="en-US" b="1" smtClean="0"/>
              <a:t>Djelovanje na autonomne ganglije</a:t>
            </a:r>
          </a:p>
          <a:p>
            <a:pPr>
              <a:lnSpc>
                <a:spcPct val="90000"/>
              </a:lnSpc>
              <a:buFontTx/>
              <a:buNone/>
            </a:pPr>
            <a:r>
              <a:rPr lang="en-US" altLang="en-US" sz="2800" smtClean="0"/>
              <a:t>	</a:t>
            </a:r>
            <a:r>
              <a:rPr lang="sr-Latn-RS" altLang="en-US" sz="2800" smtClean="0"/>
              <a:t>-</a:t>
            </a:r>
            <a:r>
              <a:rPr lang="en-US" altLang="en-US" sz="2800" b="1" smtClean="0"/>
              <a:t>npr. d-tubokurarine </a:t>
            </a:r>
            <a:r>
              <a:rPr lang="sr-Latn-RS" altLang="en-US" sz="2800" b="1" smtClean="0"/>
              <a:t>ih </a:t>
            </a:r>
            <a:r>
              <a:rPr lang="en-US" altLang="en-US" sz="2800" b="1" smtClean="0"/>
              <a:t>blokira, </a:t>
            </a:r>
            <a:r>
              <a:rPr lang="sr-Latn-RS" altLang="en-US" sz="2800" b="1" smtClean="0"/>
              <a:t>a </a:t>
            </a:r>
            <a:r>
              <a:rPr lang="en-US" altLang="en-US" sz="2800" b="1" smtClean="0"/>
              <a:t>sukcinilholin stimuliše</a:t>
            </a:r>
          </a:p>
          <a:p>
            <a:pPr>
              <a:lnSpc>
                <a:spcPct val="90000"/>
              </a:lnSpc>
              <a:buFontTx/>
              <a:buNone/>
            </a:pPr>
            <a:r>
              <a:rPr lang="en-US" altLang="en-US" sz="2800" b="1" smtClean="0"/>
              <a:t>	</a:t>
            </a:r>
            <a:r>
              <a:rPr lang="sr-Latn-RS" altLang="en-US" sz="2800" b="1" smtClean="0"/>
              <a:t>-</a:t>
            </a:r>
            <a:r>
              <a:rPr lang="en-US" altLang="en-US" sz="2800" b="1" smtClean="0"/>
              <a:t>noviji agensi imaju manje ganglijskih </a:t>
            </a:r>
            <a:r>
              <a:rPr lang="sr-Latn-RS" altLang="en-US" sz="2800" b="1" smtClean="0"/>
              <a:t>	</a:t>
            </a:r>
            <a:r>
              <a:rPr lang="en-US" altLang="en-US" sz="2800" b="1" smtClean="0"/>
              <a:t>efekata</a:t>
            </a:r>
            <a:endParaRPr lang="sr-Latn-RS" altLang="en-US" sz="2800" b="1" smtClean="0"/>
          </a:p>
          <a:p>
            <a:pPr>
              <a:lnSpc>
                <a:spcPct val="90000"/>
              </a:lnSpc>
              <a:buFontTx/>
              <a:buNone/>
            </a:pPr>
            <a:endParaRPr lang="en-US" altLang="en-US" sz="2800" b="1" smtClean="0"/>
          </a:p>
          <a:p>
            <a:pPr>
              <a:lnSpc>
                <a:spcPct val="90000"/>
              </a:lnSpc>
            </a:pPr>
            <a:r>
              <a:rPr lang="en-US" altLang="en-US" b="1" smtClean="0"/>
              <a:t>Oslobađanje histamina </a:t>
            </a:r>
            <a:r>
              <a:rPr lang="en-US" altLang="en-US" sz="2800" smtClean="0"/>
              <a:t>	</a:t>
            </a:r>
          </a:p>
          <a:p>
            <a:pPr>
              <a:lnSpc>
                <a:spcPct val="90000"/>
              </a:lnSpc>
              <a:buFontTx/>
              <a:buNone/>
            </a:pPr>
            <a:r>
              <a:rPr lang="en-US" altLang="en-US" sz="2800" smtClean="0">
                <a:solidFill>
                  <a:srgbClr val="66FFFF"/>
                </a:solidFill>
              </a:rPr>
              <a:t>	</a:t>
            </a:r>
            <a:r>
              <a:rPr lang="sr-Latn-RS" altLang="en-US" sz="2800" smtClean="0"/>
              <a:t>-</a:t>
            </a:r>
            <a:r>
              <a:rPr lang="en-US" altLang="en-US" sz="2800" b="1" smtClean="0"/>
              <a:t>npr. d-tubokurarin</a:t>
            </a:r>
            <a:r>
              <a:rPr lang="sr-Latn-RS" altLang="en-US" sz="2800" b="1" smtClean="0"/>
              <a:t> češće dovodi do </a:t>
            </a:r>
            <a:r>
              <a:rPr lang="en-US" altLang="en-US" sz="2800" b="1" smtClean="0"/>
              <a:t>bronhospaz</a:t>
            </a:r>
            <a:r>
              <a:rPr lang="sr-Latn-RS" altLang="en-US" sz="2800" b="1" smtClean="0"/>
              <a:t>ma</a:t>
            </a:r>
            <a:r>
              <a:rPr lang="en-US" altLang="en-US" sz="2800" b="1" smtClean="0"/>
              <a:t>, bronhijaln</a:t>
            </a:r>
            <a:r>
              <a:rPr lang="sr-Latn-RS" altLang="en-US" sz="2800" b="1" smtClean="0"/>
              <a:t>e</a:t>
            </a:r>
            <a:r>
              <a:rPr lang="en-US" altLang="en-US" sz="2800" b="1" smtClean="0"/>
              <a:t> i pljuvačna sekrecij</a:t>
            </a:r>
            <a:r>
              <a:rPr lang="sr-Latn-RS" altLang="en-US" sz="2800" b="1" smtClean="0"/>
              <a:t>e</a:t>
            </a:r>
            <a:endParaRPr lang="en-US" altLang="en-US" sz="2800" b="1" smtClean="0"/>
          </a:p>
          <a:p>
            <a:pPr>
              <a:lnSpc>
                <a:spcPct val="90000"/>
              </a:lnSpc>
              <a:buFontTx/>
              <a:buNone/>
            </a:pPr>
            <a:endParaRPr lang="en-US" altLang="en-US" sz="2800" b="1" smtClean="0">
              <a:solidFill>
                <a:srgbClr val="66FF99"/>
              </a:solidFill>
            </a:endParaRPr>
          </a:p>
        </p:txBody>
      </p:sp>
    </p:spTree>
    <p:extLst>
      <p:ext uri="{BB962C8B-B14F-4D97-AF65-F5344CB8AC3E}">
        <p14:creationId xmlns:p14="http://schemas.microsoft.com/office/powerpoint/2010/main" val="70861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b="1" smtClean="0"/>
              <a:t>Neželjeni efekti/toksičnost</a:t>
            </a:r>
          </a:p>
        </p:txBody>
      </p:sp>
      <p:sp>
        <p:nvSpPr>
          <p:cNvPr id="73731" name="Rectangle 3"/>
          <p:cNvSpPr>
            <a:spLocks noGrp="1" noChangeArrowheads="1"/>
          </p:cNvSpPr>
          <p:nvPr>
            <p:ph type="body" idx="1"/>
          </p:nvPr>
        </p:nvSpPr>
        <p:spPr>
          <a:xfrm>
            <a:off x="914400" y="1676400"/>
            <a:ext cx="7315200" cy="5181600"/>
          </a:xfrm>
        </p:spPr>
        <p:txBody>
          <a:bodyPr/>
          <a:lstStyle/>
          <a:p>
            <a:pPr>
              <a:lnSpc>
                <a:spcPct val="90000"/>
              </a:lnSpc>
            </a:pPr>
            <a:r>
              <a:rPr lang="en-US" altLang="en-US" sz="2400" b="1" smtClean="0"/>
              <a:t>Hipotenzija</a:t>
            </a:r>
          </a:p>
          <a:p>
            <a:pPr>
              <a:lnSpc>
                <a:spcPct val="90000"/>
              </a:lnSpc>
            </a:pPr>
            <a:r>
              <a:rPr lang="en-US" altLang="en-US" sz="2400" b="1" smtClean="0"/>
              <a:t>Smanjenje tonusa i motaliteta u GI traktu</a:t>
            </a:r>
            <a:endParaRPr lang="sr-Latn-RS" altLang="en-US" sz="2400" b="1" smtClean="0"/>
          </a:p>
          <a:p>
            <a:pPr>
              <a:lnSpc>
                <a:spcPct val="90000"/>
              </a:lnSpc>
            </a:pPr>
            <a:r>
              <a:rPr lang="en-US" altLang="en-US" sz="2400" b="1" smtClean="0"/>
              <a:t>Depolarizirajući agensi mogu uzrokovati</a:t>
            </a:r>
            <a:r>
              <a:rPr lang="sr-Latn-RS" altLang="en-US" sz="2400" b="1" smtClean="0"/>
              <a:t>:</a:t>
            </a:r>
          </a:p>
          <a:p>
            <a:pPr>
              <a:lnSpc>
                <a:spcPct val="90000"/>
              </a:lnSpc>
            </a:pPr>
            <a:endParaRPr lang="sr-Latn-RS" altLang="en-US" sz="2400" b="1" smtClean="0"/>
          </a:p>
          <a:p>
            <a:pPr>
              <a:lnSpc>
                <a:spcPct val="90000"/>
              </a:lnSpc>
              <a:buFontTx/>
              <a:buNone/>
            </a:pPr>
            <a:r>
              <a:rPr lang="sr-Latn-RS" altLang="en-US" sz="2400" b="1" smtClean="0"/>
              <a:t> -</a:t>
            </a:r>
            <a:r>
              <a:rPr lang="en-US" altLang="en-US" sz="2400" b="1" smtClean="0"/>
              <a:t>povećanje K</a:t>
            </a:r>
            <a:r>
              <a:rPr lang="sr-Latn-RS" altLang="en-US" sz="2400" b="1" baseline="30000" smtClean="0"/>
              <a:t>+</a:t>
            </a:r>
            <a:r>
              <a:rPr lang="en-US" altLang="en-US" sz="2400" b="1" smtClean="0"/>
              <a:t> kod pacijenata sa opekotinama</a:t>
            </a:r>
            <a:r>
              <a:rPr lang="sr-Latn-RS" altLang="en-US" sz="2400" b="1" smtClean="0"/>
              <a:t>,</a:t>
            </a:r>
            <a:r>
              <a:rPr lang="en-US" altLang="en-US" sz="2400" b="1" smtClean="0"/>
              <a:t> traumom </a:t>
            </a:r>
            <a:r>
              <a:rPr lang="sr-Latn-RS" altLang="en-US" sz="2400" b="1" smtClean="0"/>
              <a:t>– </a:t>
            </a:r>
            <a:r>
              <a:rPr lang="en-US" altLang="en-US" sz="2400" b="1" u="sng" smtClean="0">
                <a:solidFill>
                  <a:srgbClr val="FF0000"/>
                </a:solidFill>
              </a:rPr>
              <a:t>hiperkalemij</a:t>
            </a:r>
            <a:r>
              <a:rPr lang="sr-Latn-RS" altLang="en-US" sz="2400" b="1" u="sng" smtClean="0">
                <a:solidFill>
                  <a:srgbClr val="FF0000"/>
                </a:solidFill>
              </a:rPr>
              <a:t>u</a:t>
            </a:r>
          </a:p>
          <a:p>
            <a:pPr>
              <a:lnSpc>
                <a:spcPct val="90000"/>
              </a:lnSpc>
              <a:buFontTx/>
              <a:buNone/>
            </a:pPr>
            <a:endParaRPr lang="en-US" altLang="en-US" sz="2400" b="1" u="sng" smtClean="0">
              <a:solidFill>
                <a:srgbClr val="FF0000"/>
              </a:solidFill>
            </a:endParaRPr>
          </a:p>
          <a:p>
            <a:pPr>
              <a:lnSpc>
                <a:spcPct val="90000"/>
              </a:lnSpc>
              <a:buFontTx/>
              <a:buNone/>
            </a:pPr>
            <a:r>
              <a:rPr lang="sr-Latn-RS" altLang="en-US" sz="2400" b="1" smtClean="0"/>
              <a:t>	-p</a:t>
            </a:r>
            <a:r>
              <a:rPr lang="en-US" altLang="en-US" sz="2400" b="1" smtClean="0"/>
              <a:t>rolongiran</a:t>
            </a:r>
            <a:r>
              <a:rPr lang="sr-Latn-RS" altLang="en-US" sz="2400" b="1" smtClean="0"/>
              <a:t>u </a:t>
            </a:r>
            <a:r>
              <a:rPr lang="en-US" altLang="en-US" sz="2400" b="1" smtClean="0"/>
              <a:t> apnej</a:t>
            </a:r>
            <a:r>
              <a:rPr lang="sr-Latn-RS" altLang="en-US" sz="2400" b="1" smtClean="0"/>
              <a:t>u</a:t>
            </a:r>
            <a:r>
              <a:rPr lang="en-US" altLang="en-US" sz="2400" b="1" smtClean="0"/>
              <a:t> (genet</a:t>
            </a:r>
            <a:r>
              <a:rPr lang="sr-Latn-RS" altLang="en-US" sz="2400" b="1" smtClean="0"/>
              <a:t>ski </a:t>
            </a:r>
            <a:r>
              <a:rPr lang="en-US" altLang="en-US" sz="2400" b="1" smtClean="0"/>
              <a:t> pol</a:t>
            </a:r>
            <a:r>
              <a:rPr lang="sr-Latn-RS" altLang="en-US" sz="2400" b="1" smtClean="0"/>
              <a:t>i</a:t>
            </a:r>
            <a:r>
              <a:rPr lang="en-US" altLang="en-US" sz="2400" b="1" smtClean="0"/>
              <a:t>mor</a:t>
            </a:r>
            <a:r>
              <a:rPr lang="sr-Latn-RS" altLang="en-US" sz="2400" b="1" smtClean="0"/>
              <a:t>f</a:t>
            </a:r>
            <a:r>
              <a:rPr lang="en-US" altLang="en-US" sz="2400" b="1" smtClean="0"/>
              <a:t>i</a:t>
            </a:r>
            <a:r>
              <a:rPr lang="sr-Latn-RS" altLang="en-US" sz="2400" b="1" smtClean="0"/>
              <a:t>za</a:t>
            </a:r>
            <a:r>
              <a:rPr lang="en-US" altLang="en-US" sz="2400" b="1" smtClean="0"/>
              <a:t>m)</a:t>
            </a:r>
            <a:endParaRPr lang="sr-Latn-RS" altLang="en-US" sz="2400" b="1" smtClean="0"/>
          </a:p>
          <a:p>
            <a:pPr>
              <a:lnSpc>
                <a:spcPct val="90000"/>
              </a:lnSpc>
              <a:buFontTx/>
              <a:buNone/>
            </a:pPr>
            <a:endParaRPr lang="en-US" altLang="en-US" sz="2400" b="1" smtClean="0"/>
          </a:p>
          <a:p>
            <a:pPr>
              <a:lnSpc>
                <a:spcPct val="90000"/>
              </a:lnSpc>
              <a:buFontTx/>
              <a:buNone/>
            </a:pPr>
            <a:r>
              <a:rPr lang="sr-Latn-RS" altLang="en-US" sz="2400" b="1" smtClean="0"/>
              <a:t>	-m</a:t>
            </a:r>
            <a:r>
              <a:rPr lang="en-US" altLang="en-US" sz="2400" b="1" smtClean="0"/>
              <a:t>align</a:t>
            </a:r>
            <a:r>
              <a:rPr lang="sr-Latn-RS" altLang="en-US" sz="2400" b="1" smtClean="0"/>
              <a:t>u</a:t>
            </a:r>
            <a:r>
              <a:rPr lang="en-US" altLang="en-US" sz="2400" b="1" smtClean="0"/>
              <a:t> hipertermij</a:t>
            </a:r>
            <a:r>
              <a:rPr lang="sr-Latn-RS" altLang="en-US" sz="2400" b="1" smtClean="0"/>
              <a:t>u </a:t>
            </a:r>
            <a:r>
              <a:rPr lang="en-US" altLang="en-US" sz="2400" b="1" smtClean="0"/>
              <a:t>(su</a:t>
            </a:r>
            <a:r>
              <a:rPr lang="sr-Latn-RS" altLang="en-US" sz="2400" b="1" smtClean="0"/>
              <a:t>k</a:t>
            </a:r>
            <a:r>
              <a:rPr lang="en-US" altLang="en-US" sz="2400" b="1" smtClean="0"/>
              <a:t>cin</a:t>
            </a:r>
            <a:r>
              <a:rPr lang="sr-Latn-RS" altLang="en-US" sz="2400" b="1" smtClean="0"/>
              <a:t>i</a:t>
            </a:r>
            <a:r>
              <a:rPr lang="en-US" altLang="en-US" sz="2400" b="1" smtClean="0"/>
              <a:t>lholin + halotan)</a:t>
            </a:r>
            <a:endParaRPr lang="sr-Latn-RS" altLang="en-US" sz="2400" b="1" smtClean="0"/>
          </a:p>
          <a:p>
            <a:pPr>
              <a:lnSpc>
                <a:spcPct val="90000"/>
              </a:lnSpc>
              <a:buFontTx/>
              <a:buNone/>
            </a:pPr>
            <a:r>
              <a:rPr lang="en-US" altLang="en-US" sz="2400" b="1" smtClean="0"/>
              <a:t> </a:t>
            </a:r>
          </a:p>
          <a:p>
            <a:pPr>
              <a:lnSpc>
                <a:spcPct val="90000"/>
              </a:lnSpc>
              <a:buFontTx/>
              <a:buNone/>
            </a:pPr>
            <a:r>
              <a:rPr lang="sr-Latn-RS" altLang="en-US" sz="2400" b="1" smtClean="0"/>
              <a:t>	-s</a:t>
            </a:r>
            <a:r>
              <a:rPr lang="en-US" altLang="en-US" sz="2400" b="1" smtClean="0"/>
              <a:t>inus bradikardij</a:t>
            </a:r>
            <a:r>
              <a:rPr lang="sr-Latn-RS" altLang="en-US" sz="2400" b="1" smtClean="0"/>
              <a:t>u</a:t>
            </a:r>
            <a:r>
              <a:rPr lang="en-US" altLang="en-US" sz="2400" b="1" smtClean="0"/>
              <a:t> (sa sukcinilholinom)</a:t>
            </a:r>
          </a:p>
        </p:txBody>
      </p:sp>
    </p:spTree>
    <p:extLst>
      <p:ext uri="{BB962C8B-B14F-4D97-AF65-F5344CB8AC3E}">
        <p14:creationId xmlns:p14="http://schemas.microsoft.com/office/powerpoint/2010/main" val="196158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b="1" smtClean="0"/>
              <a:t>Interakcije</a:t>
            </a:r>
          </a:p>
        </p:txBody>
      </p:sp>
      <p:sp>
        <p:nvSpPr>
          <p:cNvPr id="74755" name="Rectangle 3"/>
          <p:cNvSpPr>
            <a:spLocks noGrp="1" noChangeArrowheads="1"/>
          </p:cNvSpPr>
          <p:nvPr>
            <p:ph type="body" idx="1"/>
          </p:nvPr>
        </p:nvSpPr>
        <p:spPr/>
        <p:txBody>
          <a:bodyPr/>
          <a:lstStyle/>
          <a:p>
            <a:r>
              <a:rPr lang="en-US" altLang="en-US" smtClean="0"/>
              <a:t>Inhibitori holinesteraza (antagonizam)</a:t>
            </a:r>
            <a:endParaRPr lang="sr-Latn-RS" altLang="en-US" smtClean="0"/>
          </a:p>
          <a:p>
            <a:endParaRPr lang="en-US" altLang="en-US" smtClean="0"/>
          </a:p>
          <a:p>
            <a:r>
              <a:rPr lang="en-US" altLang="en-US" smtClean="0"/>
              <a:t>Inhalacioni anestetici (sinergizam)</a:t>
            </a:r>
            <a:endParaRPr lang="sr-Latn-RS" altLang="en-US" smtClean="0"/>
          </a:p>
          <a:p>
            <a:endParaRPr lang="en-US" altLang="en-US" smtClean="0"/>
          </a:p>
          <a:p>
            <a:r>
              <a:rPr lang="en-US" altLang="en-US" smtClean="0"/>
              <a:t>Aminoglikozidni antibiotici (sinergizam)</a:t>
            </a:r>
            <a:endParaRPr lang="sr-Latn-RS" altLang="en-US" smtClean="0"/>
          </a:p>
          <a:p>
            <a:endParaRPr lang="en-US" altLang="en-US" smtClean="0"/>
          </a:p>
          <a:p>
            <a:r>
              <a:rPr lang="en-US" altLang="en-US" smtClean="0"/>
              <a:t>Blokatori kalcijumskih kanala (sinergizam)</a:t>
            </a:r>
          </a:p>
        </p:txBody>
      </p:sp>
    </p:spTree>
    <p:extLst>
      <p:ext uri="{BB962C8B-B14F-4D97-AF65-F5344CB8AC3E}">
        <p14:creationId xmlns:p14="http://schemas.microsoft.com/office/powerpoint/2010/main" val="30251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b="1" smtClean="0"/>
              <a:t>Terapijska upotreba</a:t>
            </a:r>
          </a:p>
        </p:txBody>
      </p:sp>
      <p:sp>
        <p:nvSpPr>
          <p:cNvPr id="75779" name="Rectangle 3"/>
          <p:cNvSpPr>
            <a:spLocks noGrp="1" noChangeArrowheads="1"/>
          </p:cNvSpPr>
          <p:nvPr>
            <p:ph type="body" idx="1"/>
          </p:nvPr>
        </p:nvSpPr>
        <p:spPr/>
        <p:txBody>
          <a:bodyPr/>
          <a:lstStyle/>
          <a:p>
            <a:r>
              <a:rPr lang="en-US" altLang="en-US" smtClean="0"/>
              <a:t>Adjuvantna th. pri hirurškoj anesteziji</a:t>
            </a:r>
          </a:p>
          <a:p>
            <a:r>
              <a:rPr lang="en-US" altLang="en-US" smtClean="0"/>
              <a:t>Ortopedske procedure (reponiranje fraktura)</a:t>
            </a:r>
          </a:p>
          <a:p>
            <a:r>
              <a:rPr lang="en-US" altLang="en-US" smtClean="0"/>
              <a:t>Olakšavanje intubacije – koristiti one sa kratkim djelovanjem</a:t>
            </a:r>
          </a:p>
          <a:p>
            <a:r>
              <a:rPr lang="en-US" altLang="en-US" smtClean="0"/>
              <a:t>Tretman elektrošokom kod psihijatrijskih pacijenata</a:t>
            </a:r>
          </a:p>
        </p:txBody>
      </p:sp>
    </p:spTree>
    <p:extLst>
      <p:ext uri="{BB962C8B-B14F-4D97-AF65-F5344CB8AC3E}">
        <p14:creationId xmlns:p14="http://schemas.microsoft.com/office/powerpoint/2010/main" val="297892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14600" y="1066800"/>
            <a:ext cx="5715000" cy="1143000"/>
          </a:xfrm>
        </p:spPr>
        <p:txBody>
          <a:bodyPr/>
          <a:lstStyle/>
          <a:p>
            <a:pPr eaLnBrk="1" hangingPunct="1"/>
            <a:r>
              <a:rPr lang="en-US" altLang="en-US" sz="4000" smtClean="0"/>
              <a:t>Antiholinesterazni lijekovi</a:t>
            </a:r>
          </a:p>
        </p:txBody>
      </p:sp>
      <p:sp>
        <p:nvSpPr>
          <p:cNvPr id="76803" name="Rectangle 3"/>
          <p:cNvSpPr>
            <a:spLocks noGrp="1" noChangeArrowheads="1"/>
          </p:cNvSpPr>
          <p:nvPr>
            <p:ph type="body" idx="1"/>
          </p:nvPr>
        </p:nvSpPr>
        <p:spPr>
          <a:xfrm>
            <a:off x="685800" y="2514600"/>
            <a:ext cx="7772400" cy="3733800"/>
          </a:xfrm>
        </p:spPr>
        <p:txBody>
          <a:bodyPr/>
          <a:lstStyle/>
          <a:p>
            <a:pPr eaLnBrk="1" hangingPunct="1"/>
            <a:r>
              <a:rPr lang="en-US" altLang="en-US" smtClean="0"/>
              <a:t>Prekidaju neuromišićnu blokadu izazvanu kompetitivnim</a:t>
            </a:r>
            <a:r>
              <a:rPr lang="sr-Latn-RS" altLang="en-US" smtClean="0"/>
              <a:t> (nedepolarizirajućim) </a:t>
            </a:r>
            <a:r>
              <a:rPr lang="en-US" altLang="en-US" smtClean="0"/>
              <a:t> relaksansima</a:t>
            </a:r>
          </a:p>
          <a:p>
            <a:pPr eaLnBrk="1" hangingPunct="1"/>
            <a:endParaRPr lang="en-US" altLang="en-US" smtClean="0"/>
          </a:p>
          <a:p>
            <a:pPr eaLnBrk="1" hangingPunct="1"/>
            <a:r>
              <a:rPr lang="en-US" altLang="en-US" smtClean="0"/>
              <a:t>neostigmin</a:t>
            </a:r>
          </a:p>
          <a:p>
            <a:pPr eaLnBrk="1" hangingPunct="1"/>
            <a:r>
              <a:rPr lang="en-US" altLang="en-US" smtClean="0"/>
              <a:t>piridostigmin</a:t>
            </a:r>
          </a:p>
        </p:txBody>
      </p:sp>
      <p:pic>
        <p:nvPicPr>
          <p:cNvPr id="76804" name="Picture 4" descr="Pharm Series collage"/>
          <p:cNvPicPr>
            <a:picLocks noChangeAspect="1" noChangeArrowheads="1"/>
          </p:cNvPicPr>
          <p:nvPr/>
        </p:nvPicPr>
        <p:blipFill>
          <a:blip r:embed="rId2">
            <a:extLst>
              <a:ext uri="{28A0092B-C50C-407E-A947-70E740481C1C}">
                <a14:useLocalDpi xmlns:a14="http://schemas.microsoft.com/office/drawing/2010/main" val="0"/>
              </a:ext>
            </a:extLst>
          </a:blip>
          <a:srcRect l="-82" r="67999" b="59944"/>
          <a:stretch>
            <a:fillRect/>
          </a:stretch>
        </p:blipFill>
        <p:spPr bwMode="auto">
          <a:xfrm>
            <a:off x="0" y="0"/>
            <a:ext cx="19256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5"/>
          <p:cNvSpPr>
            <a:spLocks noChangeArrowheads="1"/>
          </p:cNvSpPr>
          <p:nvPr/>
        </p:nvSpPr>
        <p:spPr bwMode="auto">
          <a:xfrm>
            <a:off x="1981200" y="228600"/>
            <a:ext cx="26797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i="1">
                <a:solidFill>
                  <a:srgbClr val="FF0000"/>
                </a:solidFill>
                <a:latin typeface="Times New Roman" panose="02020603050405020304" pitchFamily="18" charset="0"/>
              </a:rPr>
              <a:t>Drug List</a:t>
            </a:r>
          </a:p>
        </p:txBody>
      </p:sp>
    </p:spTree>
    <p:extLst>
      <p:ext uri="{BB962C8B-B14F-4D97-AF65-F5344CB8AC3E}">
        <p14:creationId xmlns:p14="http://schemas.microsoft.com/office/powerpoint/2010/main" val="408885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55</a:t>
            </a:fld>
            <a:endParaRPr lang="en-US"/>
          </a:p>
        </p:txBody>
      </p:sp>
      <p:pic>
        <p:nvPicPr>
          <p:cNvPr id="3" name="Picture 2"/>
          <p:cNvPicPr>
            <a:picLocks noChangeAspect="1"/>
          </p:cNvPicPr>
          <p:nvPr/>
        </p:nvPicPr>
        <p:blipFill>
          <a:blip r:embed="rId2"/>
          <a:stretch>
            <a:fillRect/>
          </a:stretch>
        </p:blipFill>
        <p:spPr>
          <a:xfrm>
            <a:off x="953697" y="996538"/>
            <a:ext cx="7236606" cy="4864924"/>
          </a:xfrm>
          <a:prstGeom prst="rect">
            <a:avLst/>
          </a:prstGeom>
        </p:spPr>
      </p:pic>
    </p:spTree>
    <p:extLst>
      <p:ext uri="{BB962C8B-B14F-4D97-AF65-F5344CB8AC3E}">
        <p14:creationId xmlns:p14="http://schemas.microsoft.com/office/powerpoint/2010/main" val="387909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56</a:t>
            </a:fld>
            <a:endParaRPr lang="en-US"/>
          </a:p>
        </p:txBody>
      </p:sp>
      <p:pic>
        <p:nvPicPr>
          <p:cNvPr id="3" name="Picture 2"/>
          <p:cNvPicPr>
            <a:picLocks noChangeAspect="1"/>
          </p:cNvPicPr>
          <p:nvPr/>
        </p:nvPicPr>
        <p:blipFill>
          <a:blip r:embed="rId2"/>
          <a:stretch>
            <a:fillRect/>
          </a:stretch>
        </p:blipFill>
        <p:spPr>
          <a:xfrm>
            <a:off x="1029872" y="777568"/>
            <a:ext cx="7084256" cy="5302863"/>
          </a:xfrm>
          <a:prstGeom prst="rect">
            <a:avLst/>
          </a:prstGeom>
        </p:spPr>
      </p:pic>
    </p:spTree>
    <p:extLst>
      <p:ext uri="{BB962C8B-B14F-4D97-AF65-F5344CB8AC3E}">
        <p14:creationId xmlns:p14="http://schemas.microsoft.com/office/powerpoint/2010/main" val="36395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57</a:t>
            </a:fld>
            <a:endParaRPr lang="en-US"/>
          </a:p>
        </p:txBody>
      </p:sp>
      <p:pic>
        <p:nvPicPr>
          <p:cNvPr id="3" name="Picture 2"/>
          <p:cNvPicPr>
            <a:picLocks noChangeAspect="1"/>
          </p:cNvPicPr>
          <p:nvPr/>
        </p:nvPicPr>
        <p:blipFill>
          <a:blip r:embed="rId2"/>
          <a:stretch>
            <a:fillRect/>
          </a:stretch>
        </p:blipFill>
        <p:spPr>
          <a:xfrm>
            <a:off x="1153656" y="996538"/>
            <a:ext cx="6836688" cy="4864924"/>
          </a:xfrm>
          <a:prstGeom prst="rect">
            <a:avLst/>
          </a:prstGeom>
        </p:spPr>
      </p:pic>
    </p:spTree>
    <p:extLst>
      <p:ext uri="{BB962C8B-B14F-4D97-AF65-F5344CB8AC3E}">
        <p14:creationId xmlns:p14="http://schemas.microsoft.com/office/powerpoint/2010/main" val="385576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58</a:t>
            </a:fld>
            <a:endParaRPr lang="en-US"/>
          </a:p>
        </p:txBody>
      </p:sp>
      <p:pic>
        <p:nvPicPr>
          <p:cNvPr id="3" name="Picture 2"/>
          <p:cNvPicPr>
            <a:picLocks noChangeAspect="1"/>
          </p:cNvPicPr>
          <p:nvPr/>
        </p:nvPicPr>
        <p:blipFill>
          <a:blip r:embed="rId2"/>
          <a:stretch>
            <a:fillRect/>
          </a:stretch>
        </p:blipFill>
        <p:spPr>
          <a:xfrm>
            <a:off x="1120329" y="1101262"/>
            <a:ext cx="6903341" cy="4655475"/>
          </a:xfrm>
          <a:prstGeom prst="rect">
            <a:avLst/>
          </a:prstGeom>
        </p:spPr>
      </p:pic>
    </p:spTree>
    <p:extLst>
      <p:ext uri="{BB962C8B-B14F-4D97-AF65-F5344CB8AC3E}">
        <p14:creationId xmlns:p14="http://schemas.microsoft.com/office/powerpoint/2010/main" val="365372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59</a:t>
            </a:fld>
            <a:endParaRPr lang="en-US"/>
          </a:p>
        </p:txBody>
      </p:sp>
      <p:pic>
        <p:nvPicPr>
          <p:cNvPr id="3" name="Picture 2"/>
          <p:cNvPicPr>
            <a:picLocks noChangeAspect="1"/>
          </p:cNvPicPr>
          <p:nvPr/>
        </p:nvPicPr>
        <p:blipFill>
          <a:blip r:embed="rId2"/>
          <a:stretch>
            <a:fillRect/>
          </a:stretch>
        </p:blipFill>
        <p:spPr>
          <a:xfrm>
            <a:off x="1063198" y="1034619"/>
            <a:ext cx="7017603" cy="4788761"/>
          </a:xfrm>
          <a:prstGeom prst="rect">
            <a:avLst/>
          </a:prstGeom>
        </p:spPr>
      </p:pic>
    </p:spTree>
    <p:extLst>
      <p:ext uri="{BB962C8B-B14F-4D97-AF65-F5344CB8AC3E}">
        <p14:creationId xmlns:p14="http://schemas.microsoft.com/office/powerpoint/2010/main" val="195132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solidFill>
                  <a:prstClr val="black">
                    <a:tint val="75000"/>
                  </a:prstClr>
                </a:solidFill>
              </a:rPr>
              <a:pPr/>
              <a:t>6</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1434550" y="1396394"/>
            <a:ext cx="6274899" cy="4065211"/>
          </a:xfrm>
          <a:prstGeom prst="rect">
            <a:avLst/>
          </a:prstGeom>
        </p:spPr>
      </p:pic>
    </p:spTree>
    <p:extLst>
      <p:ext uri="{BB962C8B-B14F-4D97-AF65-F5344CB8AC3E}">
        <p14:creationId xmlns:p14="http://schemas.microsoft.com/office/powerpoint/2010/main" val="727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60</a:t>
            </a:fld>
            <a:endParaRPr lang="en-US"/>
          </a:p>
        </p:txBody>
      </p:sp>
      <p:pic>
        <p:nvPicPr>
          <p:cNvPr id="3" name="Picture 2"/>
          <p:cNvPicPr>
            <a:picLocks noChangeAspect="1"/>
          </p:cNvPicPr>
          <p:nvPr/>
        </p:nvPicPr>
        <p:blipFill>
          <a:blip r:embed="rId2"/>
          <a:stretch>
            <a:fillRect/>
          </a:stretch>
        </p:blipFill>
        <p:spPr>
          <a:xfrm>
            <a:off x="1106046" y="1001298"/>
            <a:ext cx="6931907" cy="4855404"/>
          </a:xfrm>
          <a:prstGeom prst="rect">
            <a:avLst/>
          </a:prstGeom>
        </p:spPr>
      </p:pic>
    </p:spTree>
    <p:extLst>
      <p:ext uri="{BB962C8B-B14F-4D97-AF65-F5344CB8AC3E}">
        <p14:creationId xmlns:p14="http://schemas.microsoft.com/office/powerpoint/2010/main" val="143227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61</a:t>
            </a:fld>
            <a:endParaRPr lang="en-US"/>
          </a:p>
        </p:txBody>
      </p:sp>
      <p:pic>
        <p:nvPicPr>
          <p:cNvPr id="3" name="Picture 2"/>
          <p:cNvPicPr>
            <a:picLocks noChangeAspect="1"/>
          </p:cNvPicPr>
          <p:nvPr/>
        </p:nvPicPr>
        <p:blipFill>
          <a:blip r:embed="rId2"/>
          <a:stretch>
            <a:fillRect/>
          </a:stretch>
        </p:blipFill>
        <p:spPr>
          <a:xfrm>
            <a:off x="910849" y="958456"/>
            <a:ext cx="7322302" cy="4941087"/>
          </a:xfrm>
          <a:prstGeom prst="rect">
            <a:avLst/>
          </a:prstGeom>
        </p:spPr>
      </p:pic>
    </p:spTree>
    <p:extLst>
      <p:ext uri="{BB962C8B-B14F-4D97-AF65-F5344CB8AC3E}">
        <p14:creationId xmlns:p14="http://schemas.microsoft.com/office/powerpoint/2010/main" val="125589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62</a:t>
            </a:fld>
            <a:endParaRPr lang="en-US"/>
          </a:p>
        </p:txBody>
      </p:sp>
      <p:pic>
        <p:nvPicPr>
          <p:cNvPr id="3" name="Picture 2"/>
          <p:cNvPicPr>
            <a:picLocks noChangeAspect="1"/>
          </p:cNvPicPr>
          <p:nvPr/>
        </p:nvPicPr>
        <p:blipFill>
          <a:blip r:embed="rId2"/>
          <a:stretch>
            <a:fillRect/>
          </a:stretch>
        </p:blipFill>
        <p:spPr>
          <a:xfrm>
            <a:off x="882283" y="487196"/>
            <a:ext cx="7379434" cy="5883607"/>
          </a:xfrm>
          <a:prstGeom prst="rect">
            <a:avLst/>
          </a:prstGeom>
        </p:spPr>
      </p:pic>
    </p:spTree>
    <p:extLst>
      <p:ext uri="{BB962C8B-B14F-4D97-AF65-F5344CB8AC3E}">
        <p14:creationId xmlns:p14="http://schemas.microsoft.com/office/powerpoint/2010/main" val="122199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en-US" smtClean="0"/>
              <a:t>Lokalni anestetici</a:t>
            </a:r>
          </a:p>
        </p:txBody>
      </p:sp>
      <p:sp>
        <p:nvSpPr>
          <p:cNvPr id="81923" name="Rectangle 3"/>
          <p:cNvSpPr>
            <a:spLocks noGrp="1" noChangeArrowheads="1"/>
          </p:cNvSpPr>
          <p:nvPr>
            <p:ph type="body" idx="1"/>
          </p:nvPr>
        </p:nvSpPr>
        <p:spPr/>
        <p:txBody>
          <a:bodyPr/>
          <a:lstStyle/>
          <a:p>
            <a:pPr eaLnBrk="1" hangingPunct="1">
              <a:buFontTx/>
              <a:buNone/>
            </a:pPr>
            <a:r>
              <a:rPr lang="en-US" altLang="en-US" sz="4000" b="1" smtClean="0"/>
              <a:t>Estri</a:t>
            </a:r>
          </a:p>
          <a:p>
            <a:pPr lvl="1" eaLnBrk="1" hangingPunct="1"/>
            <a:r>
              <a:rPr lang="en-US" altLang="en-US" smtClean="0"/>
              <a:t>Kratko djeluju</a:t>
            </a:r>
          </a:p>
          <a:p>
            <a:pPr lvl="1" eaLnBrk="1" hangingPunct="1"/>
            <a:r>
              <a:rPr lang="en-US" altLang="en-US" smtClean="0"/>
              <a:t>Metabolišu se u plazmi i tkivnim tečnostima</a:t>
            </a:r>
            <a:r>
              <a:rPr lang="sr-Latn-RS" altLang="en-US" smtClean="0"/>
              <a:t>,pod dejstvom holinesteraza</a:t>
            </a:r>
            <a:endParaRPr lang="en-US" altLang="en-US" smtClean="0"/>
          </a:p>
          <a:p>
            <a:pPr lvl="1" eaLnBrk="1" hangingPunct="1"/>
            <a:r>
              <a:rPr lang="en-US" altLang="en-US" smtClean="0"/>
              <a:t>Izlučuju se urinom</a:t>
            </a:r>
          </a:p>
          <a:p>
            <a:pPr lvl="1" eaLnBrk="1" hangingPunct="1"/>
            <a:endParaRPr lang="en-US" altLang="en-US" smtClean="0"/>
          </a:p>
        </p:txBody>
      </p:sp>
    </p:spTree>
    <p:extLst>
      <p:ext uri="{BB962C8B-B14F-4D97-AF65-F5344CB8AC3E}">
        <p14:creationId xmlns:p14="http://schemas.microsoft.com/office/powerpoint/2010/main" val="80530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en-US" smtClean="0"/>
              <a:t>Lokalni anestetici</a:t>
            </a:r>
          </a:p>
        </p:txBody>
      </p:sp>
      <p:sp>
        <p:nvSpPr>
          <p:cNvPr id="82947" name="Rectangle 3"/>
          <p:cNvSpPr>
            <a:spLocks noGrp="1" noChangeArrowheads="1"/>
          </p:cNvSpPr>
          <p:nvPr>
            <p:ph type="body" idx="1"/>
          </p:nvPr>
        </p:nvSpPr>
        <p:spPr/>
        <p:txBody>
          <a:bodyPr/>
          <a:lstStyle/>
          <a:p>
            <a:pPr eaLnBrk="1" hangingPunct="1">
              <a:buFontTx/>
              <a:buNone/>
            </a:pPr>
            <a:r>
              <a:rPr lang="en-US" altLang="en-US" sz="4000" b="1" smtClean="0"/>
              <a:t>Amidi</a:t>
            </a:r>
          </a:p>
          <a:p>
            <a:pPr lvl="1" eaLnBrk="1" hangingPunct="1"/>
            <a:r>
              <a:rPr lang="en-US" altLang="en-US" smtClean="0"/>
              <a:t>Duže djelovanje</a:t>
            </a:r>
          </a:p>
          <a:p>
            <a:pPr lvl="1" eaLnBrk="1" hangingPunct="1"/>
            <a:r>
              <a:rPr lang="en-US" altLang="en-US" smtClean="0"/>
              <a:t>Metaboliše se u jetri</a:t>
            </a:r>
            <a:r>
              <a:rPr lang="sr-Latn-RS" altLang="en-US" smtClean="0"/>
              <a:t> pod dejstvom </a:t>
            </a:r>
            <a:r>
              <a:rPr lang="en-US" altLang="en-US" smtClean="0"/>
              <a:t>c</a:t>
            </a:r>
            <a:r>
              <a:rPr lang="sr-Latn-RS" altLang="en-US" smtClean="0"/>
              <a:t>i</a:t>
            </a:r>
            <a:r>
              <a:rPr lang="en-US" altLang="en-US" smtClean="0"/>
              <a:t>tohrom</a:t>
            </a:r>
            <a:r>
              <a:rPr lang="sr-Latn-RS" altLang="en-US" smtClean="0"/>
              <a:t>a</a:t>
            </a:r>
            <a:r>
              <a:rPr lang="en-US" altLang="en-US" smtClean="0"/>
              <a:t> p-450</a:t>
            </a:r>
            <a:r>
              <a:rPr lang="sr-Latn-RS" altLang="en-US" smtClean="0"/>
              <a:t> </a:t>
            </a:r>
            <a:endParaRPr lang="en-US" altLang="en-US" smtClean="0"/>
          </a:p>
          <a:p>
            <a:pPr lvl="1" eaLnBrk="1" hangingPunct="1"/>
            <a:r>
              <a:rPr lang="en-US" altLang="en-US" smtClean="0"/>
              <a:t>Izlučuju se urinom</a:t>
            </a:r>
          </a:p>
          <a:p>
            <a:pPr lvl="1" eaLnBrk="1" hangingPunct="1">
              <a:buFontTx/>
              <a:buNone/>
            </a:pPr>
            <a:endParaRPr lang="en-US" altLang="en-US" smtClean="0"/>
          </a:p>
        </p:txBody>
      </p:sp>
    </p:spTree>
    <p:extLst>
      <p:ext uri="{BB962C8B-B14F-4D97-AF65-F5344CB8AC3E}">
        <p14:creationId xmlns:p14="http://schemas.microsoft.com/office/powerpoint/2010/main" val="282252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65</a:t>
            </a:fld>
            <a:endParaRPr lang="en-US"/>
          </a:p>
        </p:txBody>
      </p:sp>
      <p:pic>
        <p:nvPicPr>
          <p:cNvPr id="3" name="Picture 2"/>
          <p:cNvPicPr>
            <a:picLocks noChangeAspect="1"/>
          </p:cNvPicPr>
          <p:nvPr/>
        </p:nvPicPr>
        <p:blipFill>
          <a:blip r:embed="rId2"/>
          <a:stretch>
            <a:fillRect/>
          </a:stretch>
        </p:blipFill>
        <p:spPr>
          <a:xfrm>
            <a:off x="1091764" y="820410"/>
            <a:ext cx="6960472" cy="5217179"/>
          </a:xfrm>
          <a:prstGeom prst="rect">
            <a:avLst/>
          </a:prstGeom>
        </p:spPr>
      </p:pic>
    </p:spTree>
    <p:extLst>
      <p:ext uri="{BB962C8B-B14F-4D97-AF65-F5344CB8AC3E}">
        <p14:creationId xmlns:p14="http://schemas.microsoft.com/office/powerpoint/2010/main" val="103010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66</a:t>
            </a:fld>
            <a:endParaRPr lang="en-US"/>
          </a:p>
        </p:txBody>
      </p:sp>
      <p:pic>
        <p:nvPicPr>
          <p:cNvPr id="3" name="Picture 2"/>
          <p:cNvPicPr>
            <a:picLocks noChangeAspect="1"/>
          </p:cNvPicPr>
          <p:nvPr/>
        </p:nvPicPr>
        <p:blipFill>
          <a:blip r:embed="rId2"/>
          <a:stretch>
            <a:fillRect/>
          </a:stretch>
        </p:blipFill>
        <p:spPr>
          <a:xfrm>
            <a:off x="1006067" y="796609"/>
            <a:ext cx="7131865" cy="5264781"/>
          </a:xfrm>
          <a:prstGeom prst="rect">
            <a:avLst/>
          </a:prstGeom>
        </p:spPr>
      </p:pic>
    </p:spTree>
    <p:extLst>
      <p:ext uri="{BB962C8B-B14F-4D97-AF65-F5344CB8AC3E}">
        <p14:creationId xmlns:p14="http://schemas.microsoft.com/office/powerpoint/2010/main" val="25900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67</a:t>
            </a:fld>
            <a:endParaRPr lang="en-US"/>
          </a:p>
        </p:txBody>
      </p:sp>
      <p:pic>
        <p:nvPicPr>
          <p:cNvPr id="3" name="Picture 2"/>
          <p:cNvPicPr>
            <a:picLocks noChangeAspect="1"/>
          </p:cNvPicPr>
          <p:nvPr/>
        </p:nvPicPr>
        <p:blipFill>
          <a:blip r:embed="rId2"/>
          <a:stretch>
            <a:fillRect/>
          </a:stretch>
        </p:blipFill>
        <p:spPr>
          <a:xfrm>
            <a:off x="996545" y="839451"/>
            <a:ext cx="7150909" cy="5179097"/>
          </a:xfrm>
          <a:prstGeom prst="rect">
            <a:avLst/>
          </a:prstGeom>
        </p:spPr>
      </p:pic>
    </p:spTree>
    <p:extLst>
      <p:ext uri="{BB962C8B-B14F-4D97-AF65-F5344CB8AC3E}">
        <p14:creationId xmlns:p14="http://schemas.microsoft.com/office/powerpoint/2010/main" val="381159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68</a:t>
            </a:fld>
            <a:endParaRPr lang="en-US"/>
          </a:p>
        </p:txBody>
      </p:sp>
      <p:pic>
        <p:nvPicPr>
          <p:cNvPr id="3" name="Picture 2"/>
          <p:cNvPicPr>
            <a:picLocks noChangeAspect="1"/>
          </p:cNvPicPr>
          <p:nvPr/>
        </p:nvPicPr>
        <p:blipFill>
          <a:blip r:embed="rId2"/>
          <a:stretch>
            <a:fillRect/>
          </a:stretch>
        </p:blipFill>
        <p:spPr>
          <a:xfrm>
            <a:off x="1082242" y="734727"/>
            <a:ext cx="6979516" cy="5388546"/>
          </a:xfrm>
          <a:prstGeom prst="rect">
            <a:avLst/>
          </a:prstGeom>
        </p:spPr>
      </p:pic>
    </p:spTree>
    <p:extLst>
      <p:ext uri="{BB962C8B-B14F-4D97-AF65-F5344CB8AC3E}">
        <p14:creationId xmlns:p14="http://schemas.microsoft.com/office/powerpoint/2010/main" val="327066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en-US" sz="3600" smtClean="0"/>
              <a:t>Lokalni anestetici-</a:t>
            </a:r>
            <a:r>
              <a:rPr lang="sr-Latn-RS" altLang="en-US" sz="3600" smtClean="0"/>
              <a:t>sistemska neželjena dejstva</a:t>
            </a:r>
            <a:endParaRPr lang="en-US" altLang="en-US" sz="3600" smtClean="0"/>
          </a:p>
        </p:txBody>
      </p:sp>
      <p:sp>
        <p:nvSpPr>
          <p:cNvPr id="89091" name="Rectangle 3"/>
          <p:cNvSpPr>
            <a:spLocks noGrp="1" noChangeArrowheads="1"/>
          </p:cNvSpPr>
          <p:nvPr>
            <p:ph type="body" idx="1"/>
          </p:nvPr>
        </p:nvSpPr>
        <p:spPr>
          <a:xfrm>
            <a:off x="457200" y="1600200"/>
            <a:ext cx="8229600" cy="5029200"/>
          </a:xfrm>
        </p:spPr>
        <p:txBody>
          <a:bodyPr/>
          <a:lstStyle/>
          <a:p>
            <a:pPr eaLnBrk="1" hangingPunct="1"/>
            <a:r>
              <a:rPr lang="en-US" altLang="en-US" smtClean="0"/>
              <a:t>Kardiovaskularn</a:t>
            </a:r>
            <a:r>
              <a:rPr lang="sr-Latn-RS" altLang="en-US" smtClean="0"/>
              <a:t>a neželjena dejstva</a:t>
            </a:r>
            <a:endParaRPr lang="en-US" altLang="en-US" smtClean="0"/>
          </a:p>
          <a:p>
            <a:pPr lvl="1" eaLnBrk="1" hangingPunct="1"/>
            <a:r>
              <a:rPr lang="en-US" altLang="en-US" smtClean="0"/>
              <a:t>Miokardijalna depresija i vazodilatacija- hipotenzija i cirkulatorni kolaps, srčane aritmije</a:t>
            </a:r>
          </a:p>
          <a:p>
            <a:pPr lvl="1" eaLnBrk="1" hangingPunct="1"/>
            <a:endParaRPr lang="en-US" altLang="en-US" smtClean="0"/>
          </a:p>
          <a:p>
            <a:pPr eaLnBrk="1" hangingPunct="1"/>
            <a:r>
              <a:rPr lang="en-US" altLang="en-US" smtClean="0"/>
              <a:t>Alergijske reakcije- rijetko (manje od1%)</a:t>
            </a:r>
          </a:p>
          <a:p>
            <a:pPr lvl="1" eaLnBrk="1" hangingPunct="1"/>
            <a:r>
              <a:rPr lang="en-US" altLang="en-US" smtClean="0"/>
              <a:t>raš, bronhospaza</a:t>
            </a:r>
            <a:r>
              <a:rPr lang="sr-Latn-RS" altLang="en-US" smtClean="0"/>
              <a:t>m</a:t>
            </a:r>
          </a:p>
          <a:p>
            <a:pPr lvl="1" eaLnBrk="1" hangingPunct="1">
              <a:buFont typeface="Wingdings" panose="05000000000000000000" pitchFamily="2" charset="2"/>
              <a:buChar char="§"/>
            </a:pPr>
            <a:r>
              <a:rPr lang="en-US" altLang="en-US" sz="3200" smtClean="0"/>
              <a:t>Methemoglobinemija</a:t>
            </a:r>
            <a:r>
              <a:rPr lang="en-US" altLang="en-US" smtClean="0"/>
              <a:t> (prilokain) dati redukciona sredstva (vitamin C, ili metilensko plavilo) </a:t>
            </a:r>
          </a:p>
          <a:p>
            <a:pPr eaLnBrk="1" hangingPunct="1"/>
            <a:endParaRPr lang="en-US" altLang="en-US" smtClean="0"/>
          </a:p>
        </p:txBody>
      </p:sp>
    </p:spTree>
    <p:extLst>
      <p:ext uri="{BB962C8B-B14F-4D97-AF65-F5344CB8AC3E}">
        <p14:creationId xmlns:p14="http://schemas.microsoft.com/office/powerpoint/2010/main" val="8025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7</a:t>
            </a:fld>
            <a:endParaRPr lang="en-US"/>
          </a:p>
        </p:txBody>
      </p:sp>
      <p:pic>
        <p:nvPicPr>
          <p:cNvPr id="3" name="Picture 2"/>
          <p:cNvPicPr>
            <a:picLocks noChangeAspect="1"/>
          </p:cNvPicPr>
          <p:nvPr/>
        </p:nvPicPr>
        <p:blipFill>
          <a:blip r:embed="rId2"/>
          <a:stretch>
            <a:fillRect/>
          </a:stretch>
        </p:blipFill>
        <p:spPr>
          <a:xfrm>
            <a:off x="1444072" y="1029859"/>
            <a:ext cx="6255855" cy="4798281"/>
          </a:xfrm>
          <a:prstGeom prst="rect">
            <a:avLst/>
          </a:prstGeom>
        </p:spPr>
      </p:pic>
    </p:spTree>
    <p:extLst>
      <p:ext uri="{BB962C8B-B14F-4D97-AF65-F5344CB8AC3E}">
        <p14:creationId xmlns:p14="http://schemas.microsoft.com/office/powerpoint/2010/main" val="333516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70</a:t>
            </a:fld>
            <a:endParaRPr lang="en-US"/>
          </a:p>
        </p:txBody>
      </p:sp>
      <p:sp>
        <p:nvSpPr>
          <p:cNvPr id="5" name="Rectangle 4">
            <a:extLst>
              <a:ext uri="{FF2B5EF4-FFF2-40B4-BE49-F238E27FC236}">
                <a16:creationId xmlns="" xmlns:a16="http://schemas.microsoft.com/office/drawing/2014/main" id="{C7017CBE-6092-4BBC-9071-0875796BA37A}"/>
              </a:ext>
            </a:extLst>
          </p:cNvPr>
          <p:cNvSpPr/>
          <p:nvPr/>
        </p:nvSpPr>
        <p:spPr>
          <a:xfrm>
            <a:off x="5225784" y="5049801"/>
            <a:ext cx="3821624" cy="769441"/>
          </a:xfrm>
          <a:prstGeom prst="rect">
            <a:avLst/>
          </a:prstGeom>
          <a:noFill/>
        </p:spPr>
        <p:txBody>
          <a:bodyPr wrap="none" lIns="91440" tIns="45720" rIns="91440" bIns="45720">
            <a:spAutoFit/>
          </a:bodyPr>
          <a:lstStyle/>
          <a:p>
            <a:pPr algn="ctr"/>
            <a:r>
              <a:rPr lang="en-US" sz="4400" b="1" spc="50" dirty="0" err="1">
                <a:ln w="0"/>
                <a:solidFill>
                  <a:schemeClr val="tx1">
                    <a:lumMod val="65000"/>
                    <a:lumOff val="35000"/>
                  </a:schemeClr>
                </a:solidFill>
                <a:effectLst>
                  <a:innerShdw blurRad="63500" dist="50800" dir="13500000">
                    <a:srgbClr val="000000">
                      <a:alpha val="50000"/>
                    </a:srgbClr>
                  </a:innerShdw>
                </a:effectLst>
              </a:rPr>
              <a:t>Hvala</a:t>
            </a:r>
            <a:r>
              <a:rPr lang="en-US" sz="4400" b="1" spc="50" dirty="0">
                <a:ln w="0"/>
                <a:solidFill>
                  <a:schemeClr val="tx1">
                    <a:lumMod val="65000"/>
                    <a:lumOff val="35000"/>
                  </a:schemeClr>
                </a:solidFill>
                <a:effectLst>
                  <a:innerShdw blurRad="63500" dist="50800" dir="13500000">
                    <a:srgbClr val="000000">
                      <a:alpha val="50000"/>
                    </a:srgbClr>
                  </a:innerShdw>
                </a:effectLst>
              </a:rPr>
              <a:t> </a:t>
            </a:r>
            <a:r>
              <a:rPr lang="en-US" sz="4400" b="1" spc="50" dirty="0" err="1">
                <a:ln w="0"/>
                <a:solidFill>
                  <a:schemeClr val="tx1">
                    <a:lumMod val="65000"/>
                    <a:lumOff val="35000"/>
                  </a:schemeClr>
                </a:solidFill>
                <a:effectLst>
                  <a:innerShdw blurRad="63500" dist="50800" dir="13500000">
                    <a:srgbClr val="000000">
                      <a:alpha val="50000"/>
                    </a:srgbClr>
                  </a:innerShdw>
                </a:effectLst>
              </a:rPr>
              <a:t>na</a:t>
            </a:r>
            <a:r>
              <a:rPr lang="en-US" sz="4400" b="1" spc="50" dirty="0">
                <a:ln w="0"/>
                <a:solidFill>
                  <a:schemeClr val="tx1">
                    <a:lumMod val="65000"/>
                    <a:lumOff val="35000"/>
                  </a:schemeClr>
                </a:solidFill>
                <a:effectLst>
                  <a:innerShdw blurRad="63500" dist="50800" dir="13500000">
                    <a:srgbClr val="000000">
                      <a:alpha val="50000"/>
                    </a:srgbClr>
                  </a:innerShdw>
                </a:effectLst>
              </a:rPr>
              <a:t> pa</a:t>
            </a:r>
            <a:r>
              <a:rPr lang="sr-Latn-RS" sz="4400" b="1" spc="50" dirty="0">
                <a:ln w="0"/>
                <a:solidFill>
                  <a:schemeClr val="tx1">
                    <a:lumMod val="65000"/>
                    <a:lumOff val="35000"/>
                  </a:schemeClr>
                </a:solidFill>
                <a:effectLst>
                  <a:innerShdw blurRad="63500" dist="50800" dir="13500000">
                    <a:srgbClr val="000000">
                      <a:alpha val="50000"/>
                    </a:srgbClr>
                  </a:innerShdw>
                </a:effectLst>
              </a:rPr>
              <a:t>žnji</a:t>
            </a:r>
            <a:endParaRPr lang="en-US" sz="4400" b="1" spc="50" dirty="0">
              <a:ln w="0"/>
              <a:solidFill>
                <a:schemeClr val="tx1">
                  <a:lumMod val="65000"/>
                  <a:lumOff val="35000"/>
                </a:schemeClr>
              </a:solidFill>
              <a:effectLst>
                <a:innerShdw blurRad="63500" dist="50800" dir="13500000">
                  <a:srgbClr val="000000">
                    <a:alpha val="50000"/>
                  </a:srgbClr>
                </a:innerShdw>
              </a:effectLst>
            </a:endParaRPr>
          </a:p>
        </p:txBody>
      </p:sp>
      <p:pic>
        <p:nvPicPr>
          <p:cNvPr id="9" name="Picture 8">
            <a:extLst>
              <a:ext uri="{FF2B5EF4-FFF2-40B4-BE49-F238E27FC236}">
                <a16:creationId xmlns="" xmlns:a16="http://schemas.microsoft.com/office/drawing/2014/main" id="{44A69D38-E632-4EBC-80F6-6CC128D577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90" y="1179898"/>
            <a:ext cx="5085436" cy="3413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 xmlns:a16="http://schemas.microsoft.com/office/drawing/2014/main" id="{86018477-B8A2-4326-9FE3-DAEE99F3C44D}"/>
              </a:ext>
            </a:extLst>
          </p:cNvPr>
          <p:cNvSpPr txBox="1"/>
          <p:nvPr/>
        </p:nvSpPr>
        <p:spPr>
          <a:xfrm>
            <a:off x="1981045" y="6246525"/>
            <a:ext cx="5171847" cy="584775"/>
          </a:xfrm>
          <a:prstGeom prst="rect">
            <a:avLst/>
          </a:prstGeom>
          <a:noFill/>
        </p:spPr>
        <p:txBody>
          <a:bodyPr wrap="square" rtlCol="0">
            <a:spAutoFit/>
          </a:bodyPr>
          <a:lstStyle/>
          <a:p>
            <a:pPr algn="ctr"/>
            <a:r>
              <a:rPr lang="sr-Cyrl-RS" sz="900" b="1" dirty="0">
                <a:solidFill>
                  <a:schemeClr val="bg1"/>
                </a:solidFill>
              </a:rPr>
              <a:t>УНИВЕРЗИТЕТ У БАЊОЈ ЛУЦИ</a:t>
            </a:r>
          </a:p>
          <a:p>
            <a:pPr algn="ctr"/>
            <a:r>
              <a:rPr lang="en-US" sz="700" dirty="0">
                <a:solidFill>
                  <a:schemeClr val="bg1"/>
                </a:solidFill>
              </a:rPr>
              <a:t>UNIVERSITY OF BANJA LUKA</a:t>
            </a:r>
            <a:endParaRPr lang="sr-Cyrl-RS" sz="700" dirty="0">
              <a:solidFill>
                <a:schemeClr val="bg1"/>
              </a:solidFill>
            </a:endParaRPr>
          </a:p>
          <a:p>
            <a:pPr algn="ctr"/>
            <a:r>
              <a:rPr lang="sr-Cyrl-RS" sz="900" b="1" dirty="0">
                <a:solidFill>
                  <a:schemeClr val="bg1"/>
                </a:solidFill>
              </a:rPr>
              <a:t>МЕДИЦИНСКИ ФАКУЛТЕТ</a:t>
            </a:r>
            <a:endParaRPr lang="en-US" sz="900" b="1" dirty="0">
              <a:solidFill>
                <a:schemeClr val="bg1"/>
              </a:solidFill>
            </a:endParaRPr>
          </a:p>
          <a:p>
            <a:pPr algn="ctr"/>
            <a:r>
              <a:rPr lang="en-US" sz="700" dirty="0">
                <a:solidFill>
                  <a:schemeClr val="bg1"/>
                </a:solidFill>
              </a:rPr>
              <a:t>FACULTY OF MEDICINE </a:t>
            </a:r>
          </a:p>
        </p:txBody>
      </p:sp>
      <p:pic>
        <p:nvPicPr>
          <p:cNvPr id="7" name="Picture 6">
            <a:extLst>
              <a:ext uri="{FF2B5EF4-FFF2-40B4-BE49-F238E27FC236}">
                <a16:creationId xmlns="" xmlns:a16="http://schemas.microsoft.com/office/drawing/2014/main" id="{C84B2255-571B-4F9A-99D6-0087520C1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8018" y="6237210"/>
            <a:ext cx="601679" cy="594090"/>
          </a:xfrm>
          <a:prstGeom prst="rect">
            <a:avLst/>
          </a:prstGeom>
        </p:spPr>
      </p:pic>
      <p:pic>
        <p:nvPicPr>
          <p:cNvPr id="8" name="Picture 7">
            <a:extLst>
              <a:ext uri="{FF2B5EF4-FFF2-40B4-BE49-F238E27FC236}">
                <a16:creationId xmlns="" xmlns:a16="http://schemas.microsoft.com/office/drawing/2014/main" id="{D09B409D-BE59-4492-A449-CF8EEE1D7E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399" y="6272669"/>
            <a:ext cx="446194" cy="523171"/>
          </a:xfrm>
          <a:prstGeom prst="rect">
            <a:avLst/>
          </a:prstGeom>
        </p:spPr>
      </p:pic>
    </p:spTree>
    <p:extLst>
      <p:ext uri="{BB962C8B-B14F-4D97-AF65-F5344CB8AC3E}">
        <p14:creationId xmlns:p14="http://schemas.microsoft.com/office/powerpoint/2010/main" val="129763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8</a:t>
            </a:fld>
            <a:endParaRPr lang="en-US"/>
          </a:p>
        </p:txBody>
      </p:sp>
      <p:pic>
        <p:nvPicPr>
          <p:cNvPr id="3" name="Picture 2"/>
          <p:cNvPicPr>
            <a:picLocks noChangeAspect="1"/>
          </p:cNvPicPr>
          <p:nvPr/>
        </p:nvPicPr>
        <p:blipFill>
          <a:blip r:embed="rId2"/>
          <a:stretch>
            <a:fillRect/>
          </a:stretch>
        </p:blipFill>
        <p:spPr>
          <a:xfrm>
            <a:off x="1191743" y="1120303"/>
            <a:ext cx="6760513" cy="4617394"/>
          </a:xfrm>
          <a:prstGeom prst="rect">
            <a:avLst/>
          </a:prstGeom>
        </p:spPr>
      </p:pic>
    </p:spTree>
    <p:extLst>
      <p:ext uri="{BB962C8B-B14F-4D97-AF65-F5344CB8AC3E}">
        <p14:creationId xmlns:p14="http://schemas.microsoft.com/office/powerpoint/2010/main" val="285811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E05A82-540F-44F6-907A-49035C5DE833}" type="slidenum">
              <a:rPr lang="en-US" smtClean="0"/>
              <a:t>9</a:t>
            </a:fld>
            <a:endParaRPr lang="en-US"/>
          </a:p>
        </p:txBody>
      </p:sp>
      <p:pic>
        <p:nvPicPr>
          <p:cNvPr id="3" name="Picture 2"/>
          <p:cNvPicPr>
            <a:picLocks noChangeAspect="1"/>
          </p:cNvPicPr>
          <p:nvPr/>
        </p:nvPicPr>
        <p:blipFill>
          <a:blip r:embed="rId2"/>
          <a:stretch>
            <a:fillRect/>
          </a:stretch>
        </p:blipFill>
        <p:spPr>
          <a:xfrm>
            <a:off x="1129851" y="1091742"/>
            <a:ext cx="6884297" cy="4674516"/>
          </a:xfrm>
          <a:prstGeom prst="rect">
            <a:avLst/>
          </a:prstGeom>
        </p:spPr>
      </p:pic>
    </p:spTree>
    <p:extLst>
      <p:ext uri="{BB962C8B-B14F-4D97-AF65-F5344CB8AC3E}">
        <p14:creationId xmlns:p14="http://schemas.microsoft.com/office/powerpoint/2010/main" val="334154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1008</TotalTime>
  <Words>687</Words>
  <Application>Microsoft Office PowerPoint</Application>
  <PresentationFormat>On-screen Show (4:3)</PresentationFormat>
  <Paragraphs>217</Paragraphs>
  <Slides>70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Tipovi anestezije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Pathway for General Anesthetics</vt:lpstr>
      <vt:lpstr>PowerPoint Presentation</vt:lpstr>
      <vt:lpstr>PowerPoint Presentation</vt:lpstr>
      <vt:lpstr>Faktori koji regulišu brzinu apsorpcije inhalacionih anestetika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Neuromišićni relaksanti se razlikuju jadan od drugog po:</vt:lpstr>
      <vt:lpstr>PowerPoint Presentation</vt:lpstr>
      <vt:lpstr>Redoslijed zahvaćenosti mišića</vt:lpstr>
      <vt:lpstr>Drugi efekti neuromišićnih blokatora</vt:lpstr>
      <vt:lpstr>Neželjeni efekti/toksičnost</vt:lpstr>
      <vt:lpstr>Interakcije</vt:lpstr>
      <vt:lpstr>Terapijska upotreba</vt:lpstr>
      <vt:lpstr>Antiholinesterazni lijekovi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Lokalni anestetici</vt:lpstr>
      <vt:lpstr>Lokalni anestetici</vt:lpstr>
      <vt:lpstr>PowerPoint Presentation</vt:lpstr>
      <vt:lpstr>PowerPoint Presentation</vt:lpstr>
      <vt:lpstr>PowerPoint Presentation</vt:lpstr>
      <vt:lpstr>PowerPoint Presentation</vt:lpstr>
      <vt:lpstr>Lokalni anestetici-sistemska neželjena dejstva</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Korisnik</dc:creator>
  <cp:lastModifiedBy>pc</cp:lastModifiedBy>
  <cp:revision>195</cp:revision>
  <dcterms:created xsi:type="dcterms:W3CDTF">2017-11-08T08:09:10Z</dcterms:created>
  <dcterms:modified xsi:type="dcterms:W3CDTF">2020-11-25T10:42:36Z</dcterms:modified>
</cp:coreProperties>
</file>