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1"/>
  </p:notesMasterIdLst>
  <p:sldIdLst>
    <p:sldId id="271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1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8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2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F6EA-26B4-4DA5-B697-9969159E7E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DF44-D452-4C61-97C3-7DA124440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4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E0FF87-D547-45DE-B0A2-4B8E869A3854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33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2A2A96-2664-4440-B9E4-9975661800C4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marL="228600" indent="-228600" eaLnBrk="1" hangingPunct="1"/>
            <a:r>
              <a:rPr lang="en-US" altLang="en-US" smtClean="0">
                <a:latin typeface="Times New Roman" panose="02020603050405020304" pitchFamily="18" charset="0"/>
              </a:rPr>
              <a:t>2. Bzs. Bind to a site on the GABA receptor and cause an increased frequency of channel opening.  More Cl- ions flow through, so bzs. Potentiate the inhibitory action of GABA.  Important to note that GABA must be present for bzs. To work.</a:t>
            </a:r>
          </a:p>
          <a:p>
            <a:pPr marL="228600" indent="-228600" eaLnBrk="1" hangingPunct="1">
              <a:buFontTx/>
              <a:buAutoNum type="arabicPeriod" startAt="3"/>
            </a:pPr>
            <a:r>
              <a:rPr lang="en-US" altLang="en-US" smtClean="0">
                <a:latin typeface="Times New Roman" panose="02020603050405020304" pitchFamily="18" charset="0"/>
              </a:rPr>
              <a:t>Long-term bz use causes such side effects as sedation, psychomotor impairment, and memory impairment </a:t>
            </a:r>
          </a:p>
          <a:p>
            <a:pPr marL="228600" indent="-228600"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6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5A1741-4168-4829-8471-66509E4977F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27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27F264-3B2C-425B-B2C5-72D9A4744517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602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83" tIns="46992" rIns="93983" bIns="46992"/>
          <a:lstStyle/>
          <a:p>
            <a:pPr defTabSz="949325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2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A79-DDBE-4D0B-913C-96E29529865A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F1FD-B482-4E83-B3FB-51B18A09EF2C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806-D936-478B-AF64-D73DCFF5F7F6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B346-6ED4-41AE-ABDC-76B79DEEA66B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B0AC-821B-48FC-916B-7F7E509A47DD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02E-17F3-46D2-8209-2F13EA501011}" type="datetime1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E83-E9D7-4E16-950F-1872409135A4}" type="datetime1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5D0B-4DC6-42AD-9ECA-FCAE5BD2D561}" type="datetime1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E203-5910-4708-AF1C-D8F6E02F8F10}" type="datetime1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98F-E423-45DF-8BDB-27BA356B2750}" type="datetime1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39C9-800D-4430-8527-CADB0147BEAD}" type="datetime1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96FF-2FE7-4B4A-86A7-089E2B07BFEE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E8601D-C1EC-4117-A63D-BE06A36A281A}"/>
              </a:ext>
            </a:extLst>
          </p:cNvPr>
          <p:cNvSpPr/>
          <p:nvPr/>
        </p:nvSpPr>
        <p:spPr>
          <a:xfrm>
            <a:off x="83221" y="1370255"/>
            <a:ext cx="8588589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Svjetlana Stoisavljević-Šatara</a:t>
            </a: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farmakologiju</a:t>
            </a: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Medicinski fakultet, Banja Luka</a:t>
            </a:r>
            <a:endParaRPr lang="en-GB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bs-Latn-BA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53ED6-F4BF-4037-B559-098F20616C42}"/>
              </a:ext>
            </a:extLst>
          </p:cNvPr>
          <p:cNvSpPr txBox="1"/>
          <p:nvPr/>
        </p:nvSpPr>
        <p:spPr>
          <a:xfrm>
            <a:off x="1981045" y="6246525"/>
            <a:ext cx="517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" b="1" dirty="0">
                <a:solidFill>
                  <a:schemeClr val="bg1"/>
                </a:solidFill>
              </a:rPr>
              <a:t>УНИВЕРЗИТЕТ У БАЊОЈ ЛУЦИ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UNIVERSITY OF BANJA LUKA</a:t>
            </a:r>
            <a:endParaRPr lang="sr-Cyrl-RS" sz="700" dirty="0">
              <a:solidFill>
                <a:schemeClr val="bg1"/>
              </a:solidFill>
            </a:endParaRPr>
          </a:p>
          <a:p>
            <a:pPr algn="ctr"/>
            <a:r>
              <a:rPr lang="sr-Cyrl-RS" sz="900" b="1" dirty="0">
                <a:solidFill>
                  <a:schemeClr val="bg1"/>
                </a:solidFill>
              </a:rPr>
              <a:t>МЕДИЦИНСКИ ФАКУЛТЕТ</a:t>
            </a:r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FACULTY OF MEDICINE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8752ED-730C-4F47-8DA7-EB092EA0D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18" y="6237210"/>
            <a:ext cx="601679" cy="594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5ED642F-0A58-4082-9DC3-716F4ADC8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9" y="6272669"/>
            <a:ext cx="446194" cy="523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3582" y="1004341"/>
            <a:ext cx="3539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/>
              <a:t>Anksiolitici</a:t>
            </a:r>
            <a:r>
              <a:rPr lang="en-GB" sz="3600" dirty="0"/>
              <a:t>, </a:t>
            </a:r>
            <a:r>
              <a:rPr lang="en-GB" sz="3600" dirty="0" err="1"/>
              <a:t>sedativi</a:t>
            </a:r>
            <a:r>
              <a:rPr lang="en-GB" sz="3600" dirty="0"/>
              <a:t>, </a:t>
            </a:r>
            <a:r>
              <a:rPr lang="en-GB" sz="3600" dirty="0" err="1"/>
              <a:t>hipnotici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791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739775"/>
            <a:ext cx="65309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5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 err="1" smtClean="0"/>
              <a:t>Četiri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grupe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lijekova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(1) </a:t>
            </a:r>
            <a:r>
              <a:rPr lang="en-US" altLang="en-US" sz="2800" b="1" dirty="0" err="1" smtClean="0"/>
              <a:t>Benzodijazepini</a:t>
            </a:r>
            <a:endParaRPr lang="en-US" altLang="en-US" sz="2800" b="1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Diazepam (Valium®)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Midazolam (Versed®)</a:t>
            </a:r>
            <a:endParaRPr lang="sr-Latn-RS" altLang="en-US" sz="2800" dirty="0" smtClean="0"/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 (2) </a:t>
            </a:r>
            <a:r>
              <a:rPr lang="en-US" altLang="en-US" sz="2800" b="1" dirty="0" err="1" smtClean="0"/>
              <a:t>Barbiturati</a:t>
            </a:r>
            <a:endParaRPr lang="en-US" altLang="en-US" sz="2800" b="1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Pentobarbital (Nembutal®)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Phenobarbital (Luminal®)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Secobarbital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Seconal</a:t>
            </a:r>
            <a:r>
              <a:rPr lang="en-US" altLang="en-US" sz="2800" dirty="0" smtClean="0"/>
              <a:t>®)</a:t>
            </a:r>
          </a:p>
        </p:txBody>
      </p:sp>
    </p:spTree>
    <p:extLst>
      <p:ext uri="{BB962C8B-B14F-4D97-AF65-F5344CB8AC3E}">
        <p14:creationId xmlns:p14="http://schemas.microsoft.com/office/powerpoint/2010/main" val="31341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146425"/>
            <a:ext cx="7772400" cy="1784350"/>
          </a:xfrm>
          <a:noFill/>
        </p:spPr>
      </p:pic>
    </p:spTree>
    <p:extLst>
      <p:ext uri="{BB962C8B-B14F-4D97-AF65-F5344CB8AC3E}">
        <p14:creationId xmlns:p14="http://schemas.microsoft.com/office/powerpoint/2010/main" val="32844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err="1" smtClean="0"/>
              <a:t>Četiri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grupe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lijekova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(3) ne-</a:t>
            </a:r>
            <a:r>
              <a:rPr lang="en-US" altLang="en-US" sz="2800" b="1" dirty="0" err="1" smtClean="0"/>
              <a:t>benzodiazepini</a:t>
            </a:r>
            <a:endParaRPr lang="en-US" altLang="en-US" sz="2800" b="1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hloral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hidrat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Paral</a:t>
            </a:r>
            <a:r>
              <a:rPr lang="en-US" altLang="en-US" sz="2800" dirty="0" smtClean="0"/>
              <a:t>®)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meprobamat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Miltown</a:t>
            </a:r>
            <a:r>
              <a:rPr lang="en-US" altLang="en-US" sz="2800" dirty="0" smtClean="0"/>
              <a:t>®)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buspiron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Buspar</a:t>
            </a:r>
            <a:r>
              <a:rPr lang="en-US" altLang="en-US" sz="2800" dirty="0" smtClean="0"/>
              <a:t>®)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 </a:t>
            </a:r>
            <a:r>
              <a:rPr lang="en-US" altLang="en-US" sz="2800" b="1" dirty="0" smtClean="0"/>
              <a:t>(4) ne-</a:t>
            </a:r>
            <a:r>
              <a:rPr lang="en-US" altLang="en-US" sz="2800" b="1" dirty="0" err="1" smtClean="0"/>
              <a:t>benzodijazepini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koji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interre</a:t>
            </a:r>
            <a:r>
              <a:rPr lang="sr-Latn-RS" altLang="en-US" sz="2800" b="1" dirty="0" smtClean="0"/>
              <a:t>a</a:t>
            </a:r>
            <a:r>
              <a:rPr lang="en-US" altLang="en-US" sz="2800" b="1" dirty="0" err="1" smtClean="0"/>
              <a:t>guju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sa</a:t>
            </a:r>
            <a:r>
              <a:rPr lang="en-US" altLang="en-US" sz="2800" b="1" dirty="0" smtClean="0"/>
              <a:t> BZD </a:t>
            </a:r>
            <a:r>
              <a:rPr lang="en-US" altLang="en-US" sz="2800" b="1" dirty="0" err="1" smtClean="0"/>
              <a:t>receptorima</a:t>
            </a:r>
            <a:endParaRPr lang="en-US" altLang="en-US" sz="2800" b="1" dirty="0" smtClean="0"/>
          </a:p>
          <a:p>
            <a:pPr eaLnBrk="1" hangingPunct="1"/>
            <a:r>
              <a:rPr lang="en-US" altLang="en-US" sz="2800" dirty="0" smtClean="0"/>
              <a:t>– zolpidem (Ambien®)</a:t>
            </a:r>
          </a:p>
          <a:p>
            <a:pPr eaLnBrk="1" hangingPunct="1"/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zaleplon</a:t>
            </a:r>
            <a:r>
              <a:rPr lang="en-US" altLang="en-US" sz="2800" dirty="0" smtClean="0"/>
              <a:t> (Sonata®)</a:t>
            </a:r>
          </a:p>
        </p:txBody>
      </p:sp>
    </p:spTree>
    <p:extLst>
      <p:ext uri="{BB962C8B-B14F-4D97-AF65-F5344CB8AC3E}">
        <p14:creationId xmlns:p14="http://schemas.microsoft.com/office/powerpoint/2010/main" val="20536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04930"/>
            <a:ext cx="7772400" cy="2016177"/>
          </a:xfrm>
        </p:spPr>
        <p:txBody>
          <a:bodyPr>
            <a:noAutofit/>
          </a:bodyPr>
          <a:lstStyle/>
          <a:p>
            <a:r>
              <a:rPr lang="en-US" altLang="en-US" sz="3200" dirty="0" err="1" smtClean="0"/>
              <a:t>Mehanizam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djelovanja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Benzodijazepini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barbiturati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modulišu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djelovanje</a:t>
            </a:r>
            <a:r>
              <a:rPr lang="en-US" altLang="en-US" sz="3200" dirty="0" smtClean="0"/>
              <a:t>  GABA </a:t>
            </a:r>
            <a:r>
              <a:rPr lang="en-US" altLang="en-US" sz="3200" dirty="0" err="1" smtClean="0"/>
              <a:t>na</a:t>
            </a:r>
            <a:r>
              <a:rPr lang="en-US" altLang="en-US" sz="3200" dirty="0" smtClean="0"/>
              <a:t> GABA A </a:t>
            </a:r>
            <a:r>
              <a:rPr lang="en-US" altLang="en-US" sz="3200" dirty="0" err="1" smtClean="0"/>
              <a:t>receptorskom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kompleksu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2400300"/>
            <a:ext cx="4191000" cy="3200400"/>
          </a:xfrm>
          <a:noFill/>
        </p:spPr>
      </p:pic>
    </p:spTree>
    <p:extLst>
      <p:ext uri="{BB962C8B-B14F-4D97-AF65-F5344CB8AC3E}">
        <p14:creationId xmlns:p14="http://schemas.microsoft.com/office/powerpoint/2010/main" val="18628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GABA-%20recep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5100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157396"/>
            <a:ext cx="7772400" cy="1900003"/>
          </a:xfrm>
        </p:spPr>
        <p:txBody>
          <a:bodyPr>
            <a:noAutofit/>
          </a:bodyPr>
          <a:lstStyle/>
          <a:p>
            <a:r>
              <a:rPr lang="en-US" altLang="en-US" sz="3200" dirty="0" err="1" smtClean="0"/>
              <a:t>Mehanizam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djelovanja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Benzodijazepini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barbiturati</a:t>
            </a:r>
            <a:r>
              <a:rPr lang="en-US" altLang="en-US" sz="3200" dirty="0" smtClean="0"/>
              <a:t> se </a:t>
            </a:r>
            <a:r>
              <a:rPr lang="en-US" altLang="en-US" sz="3200" dirty="0" err="1" smtClean="0"/>
              <a:t>vežu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različitom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mjestu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na</a:t>
            </a:r>
            <a:r>
              <a:rPr lang="en-US" altLang="en-US" sz="3200" dirty="0" smtClean="0"/>
              <a:t> GABA A </a:t>
            </a:r>
            <a:r>
              <a:rPr lang="en-US" altLang="en-US" sz="3200" dirty="0" err="1" smtClean="0"/>
              <a:t>receptorskom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kompleksu</a:t>
            </a:r>
            <a:r>
              <a:rPr lang="en-US" altLang="en-US" sz="3200" dirty="0" smtClean="0"/>
              <a:t> </a:t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5105400" cy="4191000"/>
          </a:xfr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81325"/>
            <a:ext cx="1828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1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(1) </a:t>
            </a:r>
            <a:r>
              <a:rPr lang="en-US" altLang="en-US" sz="3600" dirty="0" err="1" smtClean="0"/>
              <a:t>Benzodiazepini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200" dirty="0" smtClean="0"/>
              <a:t>-</a:t>
            </a:r>
            <a:r>
              <a:rPr lang="en-US" altLang="en-US" sz="3200" dirty="0" err="1" smtClean="0"/>
              <a:t>Benzodiazepini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modulišu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djelovanje</a:t>
            </a:r>
            <a:endParaRPr lang="en-US" altLang="en-US" sz="3200" dirty="0" smtClean="0"/>
          </a:p>
          <a:p>
            <a:pPr>
              <a:buFontTx/>
              <a:buNone/>
            </a:pPr>
            <a:r>
              <a:rPr lang="en-US" altLang="en-US" sz="3200" dirty="0" smtClean="0"/>
              <a:t>GABA </a:t>
            </a:r>
            <a:r>
              <a:rPr lang="en-US" altLang="en-US" sz="3200" dirty="0" err="1" smtClean="0"/>
              <a:t>na</a:t>
            </a:r>
            <a:r>
              <a:rPr lang="en-US" altLang="en-US" sz="3200" dirty="0" smtClean="0"/>
              <a:t> GABA A </a:t>
            </a:r>
            <a:r>
              <a:rPr lang="en-US" altLang="en-US" sz="3200" dirty="0" err="1" smtClean="0"/>
              <a:t>receptou</a:t>
            </a:r>
            <a:endParaRPr lang="en-US" altLang="en-US" sz="3200" dirty="0" smtClean="0"/>
          </a:p>
          <a:p>
            <a:pPr>
              <a:buFontTx/>
              <a:buNone/>
            </a:pPr>
            <a:r>
              <a:rPr lang="en-US" altLang="en-US" sz="3200" dirty="0" smtClean="0"/>
              <a:t>– </a:t>
            </a:r>
            <a:r>
              <a:rPr lang="en-US" altLang="en-US" sz="3200" dirty="0" err="1" smtClean="0"/>
              <a:t>vežu</a:t>
            </a:r>
            <a:r>
              <a:rPr lang="en-US" altLang="en-US" sz="3200" dirty="0" smtClean="0"/>
              <a:t> se u </a:t>
            </a:r>
            <a:r>
              <a:rPr lang="en-US" altLang="en-US" sz="3200" dirty="0" err="1" smtClean="0"/>
              <a:t>kompleks</a:t>
            </a:r>
            <a:endParaRPr lang="en-US" altLang="en-US" sz="3200" dirty="0" smtClean="0"/>
          </a:p>
          <a:p>
            <a:r>
              <a:rPr lang="en-US" altLang="en-US" sz="3200" dirty="0" smtClean="0"/>
              <a:t>– ne </a:t>
            </a:r>
            <a:r>
              <a:rPr lang="en-US" altLang="en-US" sz="3200" dirty="0" err="1" smtClean="0"/>
              <a:t>vežu</a:t>
            </a:r>
            <a:r>
              <a:rPr lang="en-US" altLang="en-US" sz="3200" dirty="0" smtClean="0"/>
              <a:t> se </a:t>
            </a:r>
            <a:r>
              <a:rPr lang="en-US" altLang="en-US" sz="3200" dirty="0" err="1" smtClean="0"/>
              <a:t>za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vezno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mjesto</a:t>
            </a:r>
            <a:r>
              <a:rPr lang="en-US" altLang="en-US" sz="3200" dirty="0" smtClean="0"/>
              <a:t> GABA-e</a:t>
            </a:r>
          </a:p>
          <a:p>
            <a:r>
              <a:rPr lang="en-US" altLang="en-US" sz="3200" dirty="0" smtClean="0"/>
              <a:t>– </a:t>
            </a:r>
            <a:r>
              <a:rPr lang="en-US" altLang="en-US" sz="3200" dirty="0" err="1" smtClean="0"/>
              <a:t>Zato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oni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NISU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agonisti</a:t>
            </a:r>
            <a:r>
              <a:rPr lang="en-US" altLang="en-US" sz="3200" dirty="0" smtClean="0"/>
              <a:t> GABA </a:t>
            </a:r>
            <a:r>
              <a:rPr lang="en-US" altLang="en-US" sz="3200" dirty="0" err="1" smtClean="0"/>
              <a:t>receptora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524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52600" y="381000"/>
            <a:ext cx="443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ahoma" panose="020B0604030504040204" pitchFamily="34" charset="0"/>
              </a:rPr>
              <a:t>GABA and benzodiazepines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16002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 		        </a:t>
            </a:r>
          </a:p>
        </p:txBody>
      </p:sp>
      <p:pic>
        <p:nvPicPr>
          <p:cNvPr id="21508" name="Picture 4" descr="gab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588645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181600" y="2971800"/>
            <a:ext cx="3657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Chlordiazepoxide (Librium®)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Clonazepam (Klonopin®)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Alprazolam (Xanax®)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Diazepam (Diazepam®)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Lorazepam (Ativan®)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562600" y="2743200"/>
            <a:ext cx="3276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52600" y="381000"/>
            <a:ext cx="443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ahoma" panose="020B0604030504040204" pitchFamily="34" charset="0"/>
              </a:rPr>
              <a:t>GABA and benzodiazepines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16002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 		        </a:t>
            </a:r>
          </a:p>
        </p:txBody>
      </p:sp>
      <p:pic>
        <p:nvPicPr>
          <p:cNvPr id="23556" name="Picture 4" descr="gab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588645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181600" y="2971800"/>
            <a:ext cx="3657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Chlordiazepoxide (Librium®)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Clonazepam (Klonopin®)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Alprazolam (Xanax®)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Diazepam (Diazepam®)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Lorazepam (Ativan®)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562600" y="2743200"/>
            <a:ext cx="3276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Verdana" panose="020B060403050404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248400" y="1143000"/>
            <a:ext cx="23622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solidFill>
                  <a:schemeClr val="accent2"/>
                </a:solidFill>
                <a:latin typeface="Tahoma" panose="020B0604030504040204" pitchFamily="34" charset="0"/>
              </a:rPr>
              <a:t>anxiolytics</a:t>
            </a:r>
            <a:r>
              <a:rPr lang="en-US" altLang="en-US" sz="2000" b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ahoma" panose="020B0604030504040204" pitchFamily="34" charset="0"/>
              </a:rPr>
              <a:t>muscle relaxants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ahoma" panose="020B0604030504040204" pitchFamily="34" charset="0"/>
              </a:rPr>
              <a:t>sedatives</a:t>
            </a:r>
          </a:p>
        </p:txBody>
      </p:sp>
    </p:spTree>
    <p:extLst>
      <p:ext uri="{BB962C8B-B14F-4D97-AF65-F5344CB8AC3E}">
        <p14:creationId xmlns:p14="http://schemas.microsoft.com/office/powerpoint/2010/main" val="32706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54045" y="137537"/>
            <a:ext cx="7369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RS" altLang="en-US" sz="4000" dirty="0">
                <a:latin typeface="Tahoma" panose="020B0604030504040204" pitchFamily="34" charset="0"/>
              </a:rPr>
              <a:t>Anksiolitici, sedativi, hipnotici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32125" y="3013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95600" y="25908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pic>
        <p:nvPicPr>
          <p:cNvPr id="4102" name="Picture 7" descr="bd0679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8"/>
          <a:stretch>
            <a:fillRect/>
          </a:stretch>
        </p:blipFill>
        <p:spPr bwMode="auto">
          <a:xfrm>
            <a:off x="2514600" y="1524000"/>
            <a:ext cx="394335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12" descr="bd0679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09"/>
          <a:stretch>
            <a:fillRect/>
          </a:stretch>
        </p:blipFill>
        <p:spPr bwMode="auto">
          <a:xfrm>
            <a:off x="6477000" y="914400"/>
            <a:ext cx="762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>
            <a:noAutofit/>
          </a:bodyPr>
          <a:lstStyle/>
          <a:p>
            <a:r>
              <a:rPr lang="en-US" altLang="en-US" sz="3600" dirty="0" err="1" smtClean="0"/>
              <a:t>Ligandi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na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benzodijazepinskim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receptorima</a:t>
            </a:r>
            <a:endParaRPr lang="en-US" altLang="en-US" sz="3600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endParaRPr lang="sr-Latn-RS" altLang="en-US" dirty="0" smtClean="0">
              <a:solidFill>
                <a:srgbClr val="FFFF00"/>
              </a:solidFill>
            </a:endParaRPr>
          </a:p>
          <a:p>
            <a:r>
              <a:rPr lang="sr-Latn-RS" altLang="en-US" sz="3200" dirty="0" smtClean="0"/>
              <a:t>Agonisti</a:t>
            </a:r>
          </a:p>
          <a:p>
            <a:pPr>
              <a:buFontTx/>
              <a:buNone/>
            </a:pPr>
            <a:r>
              <a:rPr lang="sr-Latn-RS" altLang="en-US" sz="3200" dirty="0" smtClean="0"/>
              <a:t>	-</a:t>
            </a:r>
            <a:r>
              <a:rPr lang="en-US" altLang="en-US" sz="3200" dirty="0" err="1" smtClean="0"/>
              <a:t>potenciraju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djelovanje</a:t>
            </a:r>
            <a:r>
              <a:rPr lang="en-US" altLang="en-US" sz="3200" dirty="0" smtClean="0"/>
              <a:t> GABA</a:t>
            </a:r>
          </a:p>
          <a:p>
            <a:pPr>
              <a:buFontTx/>
              <a:buNone/>
            </a:pPr>
            <a:r>
              <a:rPr lang="sr-Latn-RS" altLang="en-US" sz="3200" dirty="0" smtClean="0"/>
              <a:t>	-</a:t>
            </a:r>
            <a:r>
              <a:rPr lang="en-US" altLang="en-US" sz="3200" dirty="0" err="1" smtClean="0"/>
              <a:t>povećavaju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učestalost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otvaranja</a:t>
            </a:r>
            <a:r>
              <a:rPr lang="en-US" altLang="en-US" sz="3200" dirty="0" smtClean="0"/>
              <a:t> Cl- </a:t>
            </a:r>
            <a:r>
              <a:rPr lang="en-US" altLang="en-US" sz="3200" dirty="0" err="1" smtClean="0"/>
              <a:t>kanala</a:t>
            </a:r>
            <a:endParaRPr lang="sr-Latn-RS" altLang="en-US" sz="3200" dirty="0" smtClean="0"/>
          </a:p>
          <a:p>
            <a:pPr>
              <a:buFontTx/>
              <a:buNone/>
            </a:pPr>
            <a:r>
              <a:rPr lang="sr-Latn-RS" altLang="en-US" sz="3200" dirty="0" smtClean="0"/>
              <a:t>	-predtavnici: diazepam, lorazepam, midazolam i dr.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061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Autofit/>
          </a:bodyPr>
          <a:lstStyle/>
          <a:p>
            <a:r>
              <a:rPr lang="en-US" altLang="en-US" sz="3600" dirty="0" err="1" smtClean="0"/>
              <a:t>Ligandi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na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benzodijazepinskim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receptorima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>
            <a:noAutofit/>
          </a:bodyPr>
          <a:lstStyle/>
          <a:p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Inverzni</a:t>
            </a:r>
            <a:r>
              <a:rPr lang="en-US" altLang="en-US" sz="2800" b="1" dirty="0" smtClean="0"/>
              <a:t> (</a:t>
            </a:r>
            <a:r>
              <a:rPr lang="en-US" altLang="en-US" sz="2800" b="1" dirty="0" err="1" smtClean="0"/>
              <a:t>obrnuti</a:t>
            </a:r>
            <a:r>
              <a:rPr lang="en-US" altLang="en-US" sz="2800" b="1" dirty="0" smtClean="0"/>
              <a:t>) </a:t>
            </a:r>
            <a:r>
              <a:rPr lang="en-US" altLang="en-US" sz="2800" b="1" dirty="0" err="1" smtClean="0"/>
              <a:t>agonisti</a:t>
            </a:r>
            <a:r>
              <a:rPr lang="en-US" altLang="en-US" sz="2800" b="1" dirty="0" smtClean="0"/>
              <a:t> </a:t>
            </a:r>
            <a:endParaRPr lang="sr-Latn-RS" altLang="en-US" sz="2800" b="1" dirty="0" smtClean="0"/>
          </a:p>
          <a:p>
            <a:pPr>
              <a:buFontTx/>
              <a:buNone/>
            </a:pPr>
            <a:r>
              <a:rPr lang="sr-Latn-RS" altLang="en-US" sz="2800" b="1" dirty="0" smtClean="0"/>
              <a:t>	-</a:t>
            </a:r>
            <a:r>
              <a:rPr lang="en-US" altLang="en-US" sz="2800" dirty="0" err="1" smtClean="0"/>
              <a:t>umanjuju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djelovanje</a:t>
            </a:r>
            <a:r>
              <a:rPr lang="en-US" altLang="en-US" sz="2800" dirty="0" smtClean="0"/>
              <a:t> GABA </a:t>
            </a:r>
            <a:r>
              <a:rPr lang="en-US" altLang="en-US" sz="2800" dirty="0" err="1" smtClean="0"/>
              <a:t>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receptorima</a:t>
            </a:r>
            <a:endParaRPr lang="sr-Latn-RS" altLang="en-US" sz="2800" dirty="0" smtClean="0"/>
          </a:p>
          <a:p>
            <a:pPr>
              <a:buFontTx/>
              <a:buNone/>
            </a:pPr>
            <a:r>
              <a:rPr lang="sr-Latn-RS" altLang="en-US" sz="2800" dirty="0" smtClean="0"/>
              <a:t>	-</a:t>
            </a:r>
            <a:r>
              <a:rPr lang="en-US" altLang="en-US" sz="2800" dirty="0" err="1" smtClean="0"/>
              <a:t>smanjuju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frekvenciju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otvaranja</a:t>
            </a:r>
            <a:r>
              <a:rPr lang="en-US" altLang="en-US" sz="2800" dirty="0" smtClean="0"/>
              <a:t> Cl- </a:t>
            </a:r>
            <a:r>
              <a:rPr lang="en-US" altLang="en-US" sz="2800" dirty="0" err="1" smtClean="0"/>
              <a:t>kanala</a:t>
            </a:r>
            <a:endParaRPr lang="sr-Latn-RS" altLang="en-US" sz="2800" dirty="0" smtClean="0"/>
          </a:p>
          <a:p>
            <a:pPr>
              <a:buFontTx/>
              <a:buNone/>
            </a:pPr>
            <a:r>
              <a:rPr lang="sr-Latn-RS" altLang="en-US" sz="2800" dirty="0" smtClean="0"/>
              <a:t>	-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povećavaju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anksioznost</a:t>
            </a:r>
            <a:endParaRPr lang="en-US" altLang="en-US" sz="2800" dirty="0" smtClean="0"/>
          </a:p>
          <a:p>
            <a:pPr>
              <a:buFontTx/>
              <a:buNone/>
            </a:pPr>
            <a:r>
              <a:rPr lang="sr-Latn-RS" altLang="en-US" sz="2800" dirty="0" smtClean="0"/>
              <a:t>	-</a:t>
            </a:r>
            <a:r>
              <a:rPr lang="el-GR" altLang="en-US" sz="2800" dirty="0" smtClean="0"/>
              <a:t> </a:t>
            </a:r>
            <a:r>
              <a:rPr lang="sr-Latn-RS" altLang="en-US" sz="2800" dirty="0" smtClean="0"/>
              <a:t>predstavnici: </a:t>
            </a:r>
            <a:r>
              <a:rPr lang="el-GR" altLang="en-US" sz="2800" b="1" dirty="0" smtClean="0"/>
              <a:t>β-</a:t>
            </a:r>
            <a:r>
              <a:rPr lang="en-US" altLang="en-US" sz="2800" b="1" dirty="0" err="1" smtClean="0"/>
              <a:t>karbolini</a:t>
            </a:r>
            <a:r>
              <a:rPr lang="en-US" altLang="en-US" sz="2800" b="1" dirty="0" smtClean="0"/>
              <a:t>, </a:t>
            </a:r>
            <a:r>
              <a:rPr lang="el-GR" altLang="en-US" sz="2800" b="1" dirty="0" smtClean="0"/>
              <a:t>β-</a:t>
            </a:r>
            <a:r>
              <a:rPr lang="en-US" altLang="en-US" sz="2800" b="1" dirty="0" err="1" smtClean="0"/>
              <a:t>CCM</a:t>
            </a:r>
            <a:endParaRPr lang="en-US" altLang="en-US" sz="2800" b="1" dirty="0" smtClean="0"/>
          </a:p>
          <a:p>
            <a:pPr>
              <a:buFontTx/>
              <a:buNone/>
            </a:pPr>
            <a:endParaRPr lang="en-US" altLang="en-US" sz="2800" dirty="0" smtClean="0"/>
          </a:p>
          <a:p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Antagonisti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benzodijazepina</a:t>
            </a:r>
            <a:r>
              <a:rPr lang="en-US" altLang="en-US" sz="2800" b="1" dirty="0" smtClean="0"/>
              <a:t> </a:t>
            </a:r>
            <a:endParaRPr lang="sr-Latn-RS" altLang="en-US" sz="2800" b="1" dirty="0" smtClean="0"/>
          </a:p>
          <a:p>
            <a:pPr>
              <a:buFontTx/>
              <a:buNone/>
            </a:pPr>
            <a:r>
              <a:rPr lang="sr-Latn-RS" altLang="en-US" sz="2800" b="1" dirty="0" smtClean="0"/>
              <a:t>	-</a:t>
            </a:r>
            <a:r>
              <a:rPr lang="en-US" altLang="en-US" sz="2800" dirty="0" err="1" smtClean="0"/>
              <a:t>blokiraju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dejstvo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benzodi</a:t>
            </a:r>
            <a:r>
              <a:rPr lang="en-US" altLang="en-US" sz="2800" dirty="0" smtClean="0"/>
              <a:t>., </a:t>
            </a:r>
            <a:r>
              <a:rPr lang="en-US" altLang="en-US" sz="2800" dirty="0" err="1" smtClean="0"/>
              <a:t>ali</a:t>
            </a:r>
            <a:r>
              <a:rPr lang="en-US" altLang="en-US" sz="2800" dirty="0" smtClean="0"/>
              <a:t> ne </a:t>
            </a:r>
            <a:r>
              <a:rPr lang="en-US" altLang="en-US" sz="2800" dirty="0" err="1" smtClean="0"/>
              <a:t>utiču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dejstvo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barbiturata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etanola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meprobamata</a:t>
            </a:r>
            <a:endParaRPr lang="en-US" altLang="en-US" sz="2800" dirty="0" smtClean="0"/>
          </a:p>
          <a:p>
            <a:pPr>
              <a:buFontTx/>
              <a:buNone/>
            </a:pPr>
            <a:r>
              <a:rPr lang="sr-Latn-RS" altLang="en-US" sz="2800" b="1" dirty="0" smtClean="0"/>
              <a:t>	</a:t>
            </a:r>
            <a:r>
              <a:rPr lang="sr-Latn-RS" altLang="en-US" sz="2800" dirty="0" smtClean="0"/>
              <a:t>-predstavnici</a:t>
            </a:r>
            <a:r>
              <a:rPr lang="sr-Latn-RS" altLang="en-US" sz="2800" b="1" dirty="0" smtClean="0"/>
              <a:t>: </a:t>
            </a:r>
            <a:r>
              <a:rPr lang="en-US" altLang="en-US" sz="2800" b="1" dirty="0" smtClean="0"/>
              <a:t>flumazenil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kompetetivni</a:t>
            </a:r>
            <a:r>
              <a:rPr lang="en-US" altLang="en-US" sz="2800" dirty="0" smtClean="0"/>
              <a:t> antagonist </a:t>
            </a:r>
            <a:r>
              <a:rPr lang="en-US" altLang="en-US" sz="2800" dirty="0" err="1" smtClean="0"/>
              <a:t>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BZ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receptorima</a:t>
            </a:r>
            <a:r>
              <a:rPr lang="en-US" alt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8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80B0ED-D792-492A-BDDE-ED8094AF0BC3}" type="datetime1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4739EE-B8BC-42C8-AFAC-6D1B4EBC51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>
            <a:normAutofit/>
          </a:bodyPr>
          <a:lstStyle/>
          <a:p>
            <a:r>
              <a:rPr lang="en-US" altLang="en-US" sz="3600" dirty="0" err="1" smtClean="0"/>
              <a:t>Farmakokinetika</a:t>
            </a:r>
            <a:r>
              <a:rPr lang="en-US" altLang="en-US" sz="3600" dirty="0" smtClean="0"/>
              <a:t>  </a:t>
            </a:r>
            <a:r>
              <a:rPr lang="en-US" altLang="en-US" sz="3600" dirty="0" err="1" smtClean="0"/>
              <a:t>benzodijazepina</a:t>
            </a:r>
            <a:endParaRPr lang="en-US" altLang="en-US" sz="3600" dirty="0" smtClean="0"/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610600" cy="3657600"/>
          </a:xfrm>
        </p:spPr>
        <p:txBody>
          <a:bodyPr>
            <a:normAutofit/>
          </a:bodyPr>
          <a:lstStyle/>
          <a:p>
            <a:pPr>
              <a:tabLst>
                <a:tab pos="2914650" algn="l"/>
              </a:tabLst>
            </a:pPr>
            <a:r>
              <a:rPr lang="en-US" altLang="en-US" sz="2400" dirty="0" err="1" smtClean="0"/>
              <a:t>Apsorpcija</a:t>
            </a:r>
            <a:r>
              <a:rPr lang="en-US" altLang="en-US" sz="2400" dirty="0" smtClean="0"/>
              <a:t>:		</a:t>
            </a:r>
            <a:r>
              <a:rPr lang="en-US" altLang="en-US" sz="2400" dirty="0" err="1" smtClean="0"/>
              <a:t>brza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izuzetak</a:t>
            </a:r>
            <a:r>
              <a:rPr lang="en-US" altLang="en-US" sz="2400" dirty="0" smtClean="0"/>
              <a:t> -  </a:t>
            </a:r>
            <a:r>
              <a:rPr lang="en-US" altLang="en-US" sz="2400" dirty="0" err="1" smtClean="0"/>
              <a:t>hlorazepat</a:t>
            </a:r>
            <a:endParaRPr lang="en-US" altLang="en-US" sz="2400" dirty="0" smtClean="0"/>
          </a:p>
          <a:p>
            <a:pPr>
              <a:tabLst>
                <a:tab pos="2914650" algn="l"/>
              </a:tabLst>
            </a:pPr>
            <a:r>
              <a:rPr lang="en-US" altLang="en-US" sz="2400" dirty="0" err="1" smtClean="0"/>
              <a:t>Početak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djelovanja</a:t>
            </a:r>
            <a:r>
              <a:rPr lang="en-US" altLang="en-US" sz="2400" dirty="0" smtClean="0"/>
              <a:t>: 		</a:t>
            </a:r>
            <a:r>
              <a:rPr lang="en-US" altLang="en-US" sz="2400" dirty="0" err="1" smtClean="0"/>
              <a:t>liposolubilniji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brži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početak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djelov</a:t>
            </a:r>
            <a:r>
              <a:rPr lang="en-US" altLang="en-US" sz="2400" dirty="0" smtClean="0"/>
              <a:t>.</a:t>
            </a:r>
          </a:p>
          <a:p>
            <a:pPr>
              <a:tabLst>
                <a:tab pos="2914650" algn="l"/>
              </a:tabLst>
            </a:pPr>
            <a:r>
              <a:rPr lang="en-US" altLang="en-US" sz="2400" dirty="0" err="1" smtClean="0"/>
              <a:t>Trajanje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djelovanja</a:t>
            </a:r>
            <a:r>
              <a:rPr lang="en-US" altLang="en-US" sz="2400" dirty="0" smtClean="0"/>
              <a:t>:		</a:t>
            </a:r>
            <a:r>
              <a:rPr lang="en-US" altLang="en-US" sz="2400" dirty="0" err="1" smtClean="0"/>
              <a:t>liposolubilniji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brža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redistribucija</a:t>
            </a:r>
            <a:r>
              <a:rPr lang="en-US" altLang="en-US" sz="2400" dirty="0" smtClean="0"/>
              <a:t> u 		</a:t>
            </a:r>
            <a:r>
              <a:rPr lang="sr-Latn-BA" altLang="en-US" sz="2400" dirty="0" smtClean="0"/>
              <a:t>	</a:t>
            </a:r>
            <a:r>
              <a:rPr lang="en-US" altLang="en-US" sz="2400" dirty="0" err="1" smtClean="0"/>
              <a:t>masno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tkivo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 </a:t>
            </a:r>
            <a:r>
              <a:rPr lang="en-US" altLang="en-US" sz="2400" dirty="0" err="1" smtClean="0"/>
              <a:t>kraće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djelovanje</a:t>
            </a:r>
            <a:r>
              <a:rPr lang="en-US" altLang="en-US" sz="2400" dirty="0" smtClean="0"/>
              <a:t>. </a:t>
            </a:r>
          </a:p>
          <a:p>
            <a:pPr>
              <a:tabLst>
                <a:tab pos="2914650" algn="l"/>
              </a:tabLst>
            </a:pPr>
            <a:r>
              <a:rPr lang="en-US" altLang="en-US" sz="2400" dirty="0" err="1" smtClean="0"/>
              <a:t>Poluvrijeme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eliminacije</a:t>
            </a:r>
            <a:r>
              <a:rPr lang="en-US" altLang="en-US" sz="2400" dirty="0" smtClean="0"/>
              <a:t>: 	</a:t>
            </a:r>
            <a:r>
              <a:rPr lang="en-US" altLang="en-US" sz="2400" dirty="0" err="1" smtClean="0"/>
              <a:t>različito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određuje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dužinu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djelovanja</a:t>
            </a:r>
            <a:endParaRPr lang="en-US" altLang="en-US" sz="2400" dirty="0" smtClean="0"/>
          </a:p>
          <a:p>
            <a:pPr>
              <a:tabLst>
                <a:tab pos="2914650" algn="l"/>
              </a:tabLst>
            </a:pPr>
            <a:r>
              <a:rPr lang="en-US" altLang="en-US" sz="2400" dirty="0" err="1" smtClean="0"/>
              <a:t>Metabolizam</a:t>
            </a:r>
            <a:r>
              <a:rPr lang="en-US" altLang="en-US" sz="2400" dirty="0" smtClean="0"/>
              <a:t>: 		lorazepam, </a:t>
            </a:r>
            <a:r>
              <a:rPr lang="en-US" altLang="en-US" sz="2400" dirty="0" err="1" smtClean="0"/>
              <a:t>oksazepam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temazepam</a:t>
            </a:r>
            <a:r>
              <a:rPr lang="en-US" altLang="en-US" sz="2400" dirty="0" smtClean="0"/>
              <a:t> se 		ne </a:t>
            </a:r>
            <a:r>
              <a:rPr lang="en-US" altLang="en-US" sz="2400" dirty="0" err="1" smtClean="0"/>
              <a:t>metabolišu</a:t>
            </a:r>
            <a:r>
              <a:rPr lang="en-US" altLang="en-US" sz="2400" dirty="0" smtClean="0"/>
              <a:t> u </a:t>
            </a:r>
            <a:r>
              <a:rPr lang="en-US" altLang="en-US" sz="2400" dirty="0" err="1" smtClean="0"/>
              <a:t>jetri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94547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Autofit/>
          </a:bodyPr>
          <a:lstStyle/>
          <a:p>
            <a:r>
              <a:rPr lang="en-US" altLang="en-US" sz="3200" dirty="0" err="1" smtClean="0"/>
              <a:t>Mnogi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benzodijazepini</a:t>
            </a:r>
            <a:r>
              <a:rPr lang="en-US" altLang="en-US" sz="3200" dirty="0" smtClean="0"/>
              <a:t> se </a:t>
            </a:r>
            <a:r>
              <a:rPr lang="en-US" altLang="en-US" sz="3200" dirty="0" err="1" smtClean="0"/>
              <a:t>metabolišu</a:t>
            </a:r>
            <a:r>
              <a:rPr lang="en-US" altLang="en-US" sz="3200" dirty="0" smtClean="0"/>
              <a:t> u </a:t>
            </a:r>
            <a:r>
              <a:rPr lang="en-US" altLang="en-US" sz="3200" dirty="0" err="1" smtClean="0"/>
              <a:t>aktivne</a:t>
            </a:r>
            <a:r>
              <a:rPr lang="en-US" altLang="en-US" sz="3200" dirty="0" smtClean="0"/>
              <a:t> metabolite </a:t>
            </a:r>
            <a:r>
              <a:rPr lang="en-US" altLang="en-US" sz="3200" dirty="0" err="1" smtClean="0"/>
              <a:t>sa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iznimno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dugim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poluvremenomeliminacije</a:t>
            </a:r>
            <a:endParaRPr lang="en-US" altLang="en-US" sz="3200" dirty="0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025" y="2609850"/>
            <a:ext cx="4171950" cy="2857500"/>
          </a:xfrm>
          <a:noFill/>
        </p:spPr>
      </p:pic>
    </p:spTree>
    <p:extLst>
      <p:ext uri="{BB962C8B-B14F-4D97-AF65-F5344CB8AC3E}">
        <p14:creationId xmlns:p14="http://schemas.microsoft.com/office/powerpoint/2010/main" val="28297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>
            <a:normAutofit/>
          </a:bodyPr>
          <a:lstStyle/>
          <a:p>
            <a:r>
              <a:rPr lang="en-US" altLang="en-US" sz="3600" dirty="0" err="1" smtClean="0"/>
              <a:t>Farmakokinetika-eliminacija</a:t>
            </a:r>
            <a:endParaRPr lang="en-US" altLang="en-US" sz="36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410200"/>
          </a:xfrm>
        </p:spPr>
        <p:txBody>
          <a:bodyPr/>
          <a:lstStyle/>
          <a:p>
            <a:r>
              <a:rPr lang="en-US" altLang="en-US" sz="2400" dirty="0" err="1" smtClean="0"/>
              <a:t>Benzodijazepini</a:t>
            </a:r>
            <a:endParaRPr lang="sr-Latn-RS" altLang="en-US" sz="2400" dirty="0" smtClean="0"/>
          </a:p>
          <a:p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– </a:t>
            </a:r>
            <a:r>
              <a:rPr lang="en-US" altLang="en-US" sz="2400" dirty="0" err="1" smtClean="0"/>
              <a:t>hepatička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oksidacija</a:t>
            </a: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– </a:t>
            </a:r>
            <a:r>
              <a:rPr lang="en-US" altLang="en-US" sz="2400" dirty="0" err="1" smtClean="0"/>
              <a:t>mnogi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metaboliti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farmakološki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aktivni</a:t>
            </a: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–  </a:t>
            </a:r>
            <a:r>
              <a:rPr lang="en-US" altLang="en-US" sz="2400" dirty="0" err="1" smtClean="0"/>
              <a:t>mnogi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metaboliti</a:t>
            </a:r>
            <a:r>
              <a:rPr lang="en-US" altLang="en-US" sz="2400" dirty="0" smtClean="0"/>
              <a:t>  </a:t>
            </a:r>
            <a:r>
              <a:rPr lang="en-US" altLang="en-US" sz="2400" dirty="0" err="1" smtClean="0"/>
              <a:t>imaju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dugo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poluvrijeme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eliminacije</a:t>
            </a: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	 	10-20 h, a </a:t>
            </a:r>
            <a:r>
              <a:rPr lang="en-US" altLang="en-US" sz="2400" dirty="0" err="1" smtClean="0"/>
              <a:t>neki</a:t>
            </a:r>
            <a:r>
              <a:rPr lang="en-US" altLang="en-US" sz="2400" dirty="0" smtClean="0"/>
              <a:t> 100 h</a:t>
            </a:r>
          </a:p>
          <a:p>
            <a:pPr>
              <a:buFontTx/>
              <a:buNone/>
            </a:pPr>
            <a:r>
              <a:rPr lang="en-US" altLang="en-US" sz="2400" dirty="0" smtClean="0"/>
              <a:t>– </a:t>
            </a:r>
            <a:r>
              <a:rPr lang="en-US" altLang="en-US" sz="2400" dirty="0" err="1" smtClean="0"/>
              <a:t>izuzetak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triazolo-benzodiazepini</a:t>
            </a:r>
            <a:r>
              <a:rPr lang="en-US" altLang="en-US" sz="2400" dirty="0" smtClean="0"/>
              <a:t> (alprazolam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triazolam</a:t>
            </a:r>
            <a:r>
              <a:rPr lang="en-US" altLang="en-US" sz="2400" dirty="0" smtClean="0"/>
              <a:t>)</a:t>
            </a:r>
          </a:p>
          <a:p>
            <a:pPr>
              <a:buFontTx/>
              <a:buNone/>
            </a:pPr>
            <a:r>
              <a:rPr lang="en-US" altLang="en-US" sz="2400" dirty="0" smtClean="0"/>
              <a:t>– </a:t>
            </a:r>
            <a:r>
              <a:rPr lang="en-US" altLang="en-US" sz="2400" dirty="0" err="1" smtClean="0"/>
              <a:t>potencijalni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problemi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starih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zbog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hepatičke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disfunkcije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4609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758825"/>
            <a:ext cx="659765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7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/>
          </a:bodyPr>
          <a:lstStyle/>
          <a:p>
            <a:r>
              <a:rPr lang="en-US" altLang="en-US" sz="3600" dirty="0" err="1" smtClean="0"/>
              <a:t>NEŽELJENI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EFEKTI</a:t>
            </a:r>
            <a:endParaRPr lang="en-US" altLang="en-US" sz="3600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err="1" smtClean="0"/>
              <a:t>Pospanost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oštećenje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motornih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vještina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smanjena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mogućnost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rasuđivanja</a:t>
            </a:r>
            <a:endParaRPr lang="en-US" altLang="en-US" sz="3200" dirty="0" smtClean="0"/>
          </a:p>
          <a:p>
            <a:r>
              <a:rPr lang="en-US" altLang="en-US" sz="3200" dirty="0" err="1" smtClean="0"/>
              <a:t>Starije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osobe</a:t>
            </a:r>
            <a:r>
              <a:rPr lang="en-US" altLang="en-US" sz="3200" dirty="0" smtClean="0"/>
              <a:t> ½ doze </a:t>
            </a:r>
            <a:r>
              <a:rPr lang="en-US" altLang="en-US" sz="3200" dirty="0" err="1" smtClean="0"/>
              <a:t>odraslog</a:t>
            </a:r>
            <a:r>
              <a:rPr lang="en-US" altLang="en-US" sz="3200" dirty="0" smtClean="0"/>
              <a:t> ( </a:t>
            </a:r>
            <a:r>
              <a:rPr lang="en-US" altLang="en-US" sz="3200" dirty="0" err="1" smtClean="0"/>
              <a:t>konfuzija</a:t>
            </a:r>
            <a:r>
              <a:rPr lang="en-US" altLang="en-US" sz="3200" dirty="0" smtClean="0"/>
              <a:t>)</a:t>
            </a:r>
          </a:p>
          <a:p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aditivne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interakcije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drugim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depresorima</a:t>
            </a:r>
            <a:r>
              <a:rPr lang="en-US" altLang="en-US" sz="3200" dirty="0" smtClean="0"/>
              <a:t> CNS (</a:t>
            </a:r>
            <a:r>
              <a:rPr lang="en-US" altLang="en-US" sz="3200" dirty="0" err="1" smtClean="0"/>
              <a:t>etanol</a:t>
            </a:r>
            <a:r>
              <a:rPr lang="en-US" altLang="en-US" sz="3200" dirty="0" smtClean="0"/>
              <a:t>!!)</a:t>
            </a:r>
          </a:p>
          <a:p>
            <a:r>
              <a:rPr lang="en-US" altLang="en-US" sz="3200" dirty="0" err="1" smtClean="0"/>
              <a:t>Tolerancija</a:t>
            </a:r>
            <a:endParaRPr lang="en-US" altLang="en-US" sz="3200" dirty="0" smtClean="0"/>
          </a:p>
          <a:p>
            <a:r>
              <a:rPr lang="en-US" altLang="en-US" sz="3200" dirty="0" err="1" smtClean="0"/>
              <a:t>Zavisnost</a:t>
            </a:r>
            <a:endParaRPr lang="en-US" altLang="en-US" sz="3200" dirty="0" smtClean="0"/>
          </a:p>
          <a:p>
            <a:r>
              <a:rPr lang="en-US" altLang="en-US" sz="3200" b="1" dirty="0" err="1" smtClean="0"/>
              <a:t>Apsolutna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kontraindikacija</a:t>
            </a:r>
            <a:r>
              <a:rPr lang="en-US" altLang="en-US" sz="3200" b="1" dirty="0" smtClean="0"/>
              <a:t>: </a:t>
            </a:r>
            <a:r>
              <a:rPr lang="en-US" altLang="en-US" sz="3200" dirty="0" err="1" smtClean="0"/>
              <a:t>miastenija</a:t>
            </a:r>
            <a:r>
              <a:rPr lang="en-US" altLang="en-US" sz="3200" dirty="0" smtClean="0"/>
              <a:t> gravis</a:t>
            </a:r>
            <a:endParaRPr lang="en-US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2895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altLang="en-US" sz="3600" dirty="0" err="1" smtClean="0"/>
              <a:t>Zavisnost</a:t>
            </a:r>
            <a:endParaRPr lang="en-US" altLang="en-US" sz="3600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>
            <a:normAutofit/>
          </a:bodyPr>
          <a:lstStyle/>
          <a:p>
            <a:r>
              <a:rPr lang="en-US" altLang="en-US" sz="2800" dirty="0" err="1" smtClean="0"/>
              <a:t>psihička</a:t>
            </a:r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bolje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raspoloženje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odsustvo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anksioznosti</a:t>
            </a:r>
            <a:endParaRPr lang="en-US" altLang="en-US" sz="2800" dirty="0" smtClean="0"/>
          </a:p>
          <a:p>
            <a:pPr>
              <a:buFontTx/>
              <a:buNone/>
            </a:pPr>
            <a:endParaRPr lang="en-US" altLang="en-US" sz="2800" dirty="0" smtClean="0"/>
          </a:p>
          <a:p>
            <a:r>
              <a:rPr lang="en-US" altLang="en-US" sz="2800" dirty="0" err="1" smtClean="0"/>
              <a:t>fizička</a:t>
            </a:r>
            <a:endParaRPr lang="en-US" altLang="en-US" sz="2800" dirty="0" smtClean="0"/>
          </a:p>
          <a:p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povećana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anksioznost</a:t>
            </a:r>
            <a:endParaRPr lang="en-US" altLang="en-US" sz="2800" dirty="0" smtClean="0"/>
          </a:p>
          <a:p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nesanica</a:t>
            </a:r>
            <a:endParaRPr lang="en-US" altLang="en-US" sz="2800" dirty="0" smtClean="0"/>
          </a:p>
          <a:p>
            <a:r>
              <a:rPr lang="en-US" altLang="en-US" sz="2800" dirty="0" smtClean="0"/>
              <a:t>– CNS </a:t>
            </a:r>
            <a:r>
              <a:rPr lang="en-US" altLang="en-US" sz="2800" dirty="0" err="1" smtClean="0"/>
              <a:t>ekscitabilnost</a:t>
            </a:r>
            <a:r>
              <a:rPr lang="en-US" altLang="en-US" sz="2800" dirty="0" smtClean="0"/>
              <a:t>- EPI </a:t>
            </a:r>
            <a:r>
              <a:rPr lang="en-US" altLang="en-US" sz="2800" dirty="0" err="1" smtClean="0"/>
              <a:t>napadi</a:t>
            </a:r>
            <a:endParaRPr lang="en-US" altLang="en-US" sz="2800" dirty="0" smtClean="0"/>
          </a:p>
          <a:p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Lijekovi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kratkim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poluvremenom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eliminacije</a:t>
            </a:r>
            <a:r>
              <a:rPr lang="en-US" altLang="en-US" sz="2800" dirty="0" smtClean="0"/>
              <a:t> –</a:t>
            </a:r>
            <a:r>
              <a:rPr lang="en-US" altLang="en-US" sz="2800" dirty="0" err="1" smtClean="0"/>
              <a:t>brži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razvoj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fizičke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zavisnosti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368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A0B574-EA0E-45C4-8D84-422FA03F3553}" type="datetime1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48CEC4-D62C-4C60-98B8-2FA89E502F9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88925"/>
            <a:ext cx="9144000" cy="990600"/>
          </a:xfrm>
        </p:spPr>
        <p:txBody>
          <a:bodyPr>
            <a:normAutofit/>
          </a:bodyPr>
          <a:lstStyle/>
          <a:p>
            <a:r>
              <a:rPr lang="en-US" altLang="en-US" sz="3600" dirty="0" err="1" smtClean="0"/>
              <a:t>Simptomi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apstinencije</a:t>
            </a:r>
            <a:r>
              <a:rPr lang="en-US" altLang="en-US" sz="3600" dirty="0" smtClean="0"/>
              <a:t> </a:t>
            </a:r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4572000"/>
          </a:xfrm>
        </p:spPr>
        <p:txBody>
          <a:bodyPr/>
          <a:lstStyle/>
          <a:p>
            <a:endParaRPr lang="en-US" altLang="en-US" sz="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en-US" sz="2800" b="1" dirty="0" smtClean="0">
              <a:solidFill>
                <a:srgbClr val="FFFF00"/>
              </a:solidFill>
            </a:endParaRPr>
          </a:p>
          <a:p>
            <a:r>
              <a:rPr lang="en-US" altLang="en-US" sz="3200" dirty="0" err="1" smtClean="0"/>
              <a:t>Simptomi</a:t>
            </a:r>
            <a:r>
              <a:rPr lang="en-US" altLang="en-US" sz="3200" dirty="0" smtClean="0"/>
              <a:t> : </a:t>
            </a:r>
            <a:r>
              <a:rPr lang="en-US" altLang="en-US" sz="3200" dirty="0" err="1" smtClean="0"/>
              <a:t>tahikardija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hipotenzija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mišićni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bolovi</a:t>
            </a:r>
            <a:r>
              <a:rPr lang="en-US" altLang="en-US" sz="3200" dirty="0" smtClean="0"/>
              <a:t>/</a:t>
            </a:r>
            <a:r>
              <a:rPr lang="en-US" altLang="en-US" sz="3200" dirty="0" err="1" smtClean="0"/>
              <a:t>grčevi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anksioznost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nesanica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napadi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panike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oštećenje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memorije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koncentracije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smetnje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percepcije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halucinacije</a:t>
            </a:r>
            <a:r>
              <a:rPr lang="en-US" altLang="en-US" sz="3200" dirty="0" smtClean="0"/>
              <a:t>, 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319134" y="412230"/>
            <a:ext cx="6565692" cy="80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8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E4FEA4-9BBF-464E-8ABE-0F898E1D2942}" type="datetime1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34CC1E-5DA1-403F-8327-A5D376B5D1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4820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3600" dirty="0" err="1" smtClean="0"/>
              <a:t>Interakcije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benzodijazepina</a:t>
            </a:r>
            <a:endParaRPr lang="en-US" altLang="en-US" sz="3600" dirty="0" smtClean="0"/>
          </a:p>
        </p:txBody>
      </p:sp>
      <p:sp>
        <p:nvSpPr>
          <p:cNvPr id="34821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3733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 smtClean="0"/>
              <a:t>Aditivno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djelovanje</a:t>
            </a:r>
            <a:r>
              <a:rPr lang="en-US" altLang="en-US" sz="3200" dirty="0" smtClean="0"/>
              <a:t> (</a:t>
            </a:r>
            <a:r>
              <a:rPr lang="en-US" altLang="en-US" sz="3200" dirty="0" err="1" smtClean="0"/>
              <a:t>npr</a:t>
            </a:r>
            <a:r>
              <a:rPr lang="en-US" altLang="en-US" sz="3200" dirty="0" smtClean="0"/>
              <a:t>., </a:t>
            </a:r>
            <a:r>
              <a:rPr lang="en-US" altLang="en-US" sz="3200" dirty="0" err="1" smtClean="0"/>
              <a:t>alkohol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drugi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depresori</a:t>
            </a:r>
            <a:r>
              <a:rPr lang="en-US" altLang="en-US" sz="3200" dirty="0" smtClean="0"/>
              <a:t> CNS)</a:t>
            </a:r>
          </a:p>
          <a:p>
            <a:pPr>
              <a:spcBef>
                <a:spcPct val="50000"/>
              </a:spcBef>
            </a:pPr>
            <a:r>
              <a:rPr lang="en-US" altLang="en-US" sz="3200" dirty="0" err="1" smtClean="0"/>
              <a:t>Inhibicija</a:t>
            </a:r>
            <a:r>
              <a:rPr lang="en-US" altLang="en-US" sz="3200" dirty="0" smtClean="0"/>
              <a:t>  </a:t>
            </a:r>
            <a:r>
              <a:rPr lang="en-US" altLang="en-US" sz="3200" dirty="0" err="1" smtClean="0"/>
              <a:t>metabolizmaBZD</a:t>
            </a:r>
            <a:r>
              <a:rPr lang="en-US" altLang="en-US" sz="3200" dirty="0" smtClean="0"/>
              <a:t> (</a:t>
            </a:r>
            <a:r>
              <a:rPr lang="en-US" altLang="en-US" sz="3200" dirty="0" err="1" smtClean="0"/>
              <a:t>npr</a:t>
            </a:r>
            <a:r>
              <a:rPr lang="en-US" altLang="en-US" sz="3200" dirty="0" smtClean="0"/>
              <a:t>., </a:t>
            </a:r>
            <a:r>
              <a:rPr lang="en-US" altLang="en-US" sz="3200" dirty="0" err="1" smtClean="0"/>
              <a:t>nefazodone</a:t>
            </a:r>
            <a:r>
              <a:rPr lang="en-US" altLang="en-US" sz="3200" dirty="0" smtClean="0"/>
              <a:t> via </a:t>
            </a:r>
            <a:r>
              <a:rPr lang="en-US" altLang="en-US" sz="3200" dirty="0" err="1" smtClean="0"/>
              <a:t>P450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3A4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inhibiše</a:t>
            </a:r>
            <a:r>
              <a:rPr lang="en-US" altLang="en-US" sz="3200" dirty="0" smtClean="0"/>
              <a:t>  </a:t>
            </a:r>
            <a:r>
              <a:rPr lang="en-US" altLang="en-US" sz="3200" dirty="0" err="1" smtClean="0"/>
              <a:t>metabolizam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triazolama</a:t>
            </a:r>
            <a:r>
              <a:rPr lang="en-US" altLang="en-US" sz="320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/>
              <a:t>Di</a:t>
            </a:r>
            <a:r>
              <a:rPr lang="sr-Latn-RS" altLang="en-US" sz="3200" dirty="0" smtClean="0"/>
              <a:t>j</a:t>
            </a:r>
            <a:r>
              <a:rPr lang="en-US" altLang="en-US" sz="3200" dirty="0" err="1" smtClean="0"/>
              <a:t>azepam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može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povećati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nivo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digoksina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fenitoina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47304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err="1" smtClean="0"/>
              <a:t>Sedativi</a:t>
            </a:r>
            <a:r>
              <a:rPr lang="en-US" altLang="en-US" sz="3600" dirty="0" smtClean="0"/>
              <a:t>, </a:t>
            </a:r>
            <a:r>
              <a:rPr lang="en-US" altLang="en-US" sz="3600" dirty="0" err="1" smtClean="0"/>
              <a:t>hipnotici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anksiolitici</a:t>
            </a:r>
            <a:endParaRPr lang="en-US" altLang="en-US" sz="36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• </a:t>
            </a:r>
            <a:r>
              <a:rPr lang="en-US" altLang="en-US" sz="2800" dirty="0" err="1" smtClean="0"/>
              <a:t>Sedativi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smanjuju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anksioznost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smirujući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učinak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mali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ili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nikakav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učinak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motorne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mentalne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funkcije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Hipnotici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izazivaju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pospanost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olakšava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uspavljivanje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održavanje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sna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-</a:t>
            </a:r>
            <a:r>
              <a:rPr lang="en-US" altLang="en-US" sz="2800" dirty="0" err="1" smtClean="0"/>
              <a:t>sedativno-hipnotičko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djelovanje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zavisno</a:t>
            </a:r>
            <a:r>
              <a:rPr lang="en-US" altLang="en-US" sz="2800" dirty="0" smtClean="0"/>
              <a:t> od doze</a:t>
            </a:r>
          </a:p>
          <a:p>
            <a:pPr eaLnBrk="1" hangingPunct="1"/>
            <a:r>
              <a:rPr lang="en-US" altLang="en-US" sz="2800" dirty="0" err="1" smtClean="0"/>
              <a:t>Važeća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nomenklatura:antianksiozni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lijekovi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318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(2) </a:t>
            </a:r>
            <a:r>
              <a:rPr lang="en-US" altLang="en-US" sz="3600" dirty="0" err="1" smtClean="0"/>
              <a:t>Barbiturati</a:t>
            </a:r>
            <a:endParaRPr lang="en-US" altLang="en-US" sz="3600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altLang="en-US" sz="3200" dirty="0" err="1" smtClean="0"/>
              <a:t>Potenciraju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dejstvo</a:t>
            </a:r>
            <a:r>
              <a:rPr lang="en-US" altLang="en-US" sz="3200" dirty="0" smtClean="0"/>
              <a:t> GABA u </a:t>
            </a:r>
            <a:r>
              <a:rPr lang="en-US" altLang="en-US" sz="3200" dirty="0" err="1" smtClean="0"/>
              <a:t>niskim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konc</a:t>
            </a:r>
            <a:r>
              <a:rPr lang="en-US" altLang="en-US" sz="3200" dirty="0" smtClean="0"/>
              <a:t>.</a:t>
            </a:r>
          </a:p>
          <a:p>
            <a:pPr>
              <a:buFontTx/>
              <a:buNone/>
            </a:pPr>
            <a:r>
              <a:rPr lang="en-US" altLang="en-US" sz="3200" dirty="0" smtClean="0"/>
              <a:t>– </a:t>
            </a:r>
            <a:r>
              <a:rPr lang="en-US" altLang="en-US" sz="3200" dirty="0" err="1" smtClean="0"/>
              <a:t>produžavaju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vrijeme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otvorenosti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hloridnih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kanala</a:t>
            </a:r>
            <a:endParaRPr lang="en-US" altLang="en-US" sz="3200" dirty="0" smtClean="0"/>
          </a:p>
          <a:p>
            <a:pPr>
              <a:buFontTx/>
              <a:buNone/>
            </a:pPr>
            <a:r>
              <a:rPr lang="en-US" altLang="en-US" sz="3200" dirty="0" smtClean="0"/>
              <a:t>- U </a:t>
            </a:r>
            <a:r>
              <a:rPr lang="en-US" altLang="en-US" sz="3200" dirty="0" err="1" smtClean="0"/>
              <a:t>visokim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konc</a:t>
            </a:r>
            <a:r>
              <a:rPr lang="en-US" altLang="en-US" sz="3200" dirty="0" smtClean="0"/>
              <a:t>. </a:t>
            </a:r>
            <a:r>
              <a:rPr lang="sr-Latn-RS" altLang="en-US" sz="3200" dirty="0" smtClean="0"/>
              <a:t>d</a:t>
            </a:r>
            <a:r>
              <a:rPr lang="en-US" altLang="en-US" sz="3200" dirty="0" err="1" smtClean="0"/>
              <a:t>irektno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aktiviraju</a:t>
            </a:r>
            <a:r>
              <a:rPr lang="en-US" altLang="en-US" sz="3200" dirty="0" smtClean="0"/>
              <a:t> Cl- </a:t>
            </a:r>
            <a:r>
              <a:rPr lang="en-US" altLang="en-US" sz="3200" dirty="0" err="1" smtClean="0"/>
              <a:t>kanale</a:t>
            </a:r>
            <a:endParaRPr lang="en-US" altLang="en-US" sz="3200" dirty="0" smtClean="0"/>
          </a:p>
          <a:p>
            <a:pPr>
              <a:buFontTx/>
              <a:buNone/>
            </a:pPr>
            <a:endParaRPr lang="en-US" altLang="en-US" sz="2800" dirty="0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altLang="en-US" sz="3600" dirty="0" err="1" smtClean="0"/>
              <a:t>Farmakokinetika-eliminacija</a:t>
            </a:r>
            <a:endParaRPr lang="en-US" altLang="en-US" sz="3600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altLang="en-US" sz="3200" dirty="0" err="1" smtClean="0"/>
              <a:t>Barbiturati</a:t>
            </a:r>
            <a:endParaRPr lang="en-US" altLang="en-US" sz="3200" dirty="0" smtClean="0"/>
          </a:p>
          <a:p>
            <a:r>
              <a:rPr lang="en-US" altLang="en-US" sz="3200" dirty="0" smtClean="0"/>
              <a:t>– </a:t>
            </a:r>
            <a:r>
              <a:rPr lang="en-US" altLang="en-US" sz="3200" dirty="0" err="1" smtClean="0"/>
              <a:t>hepatička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oksidacija</a:t>
            </a:r>
            <a:r>
              <a:rPr lang="en-US" altLang="en-US" sz="3200" dirty="0" smtClean="0"/>
              <a:t> -</a:t>
            </a:r>
            <a:r>
              <a:rPr lang="en-US" altLang="en-US" sz="3200" dirty="0" err="1" smtClean="0"/>
              <a:t>glukuronidacija</a:t>
            </a:r>
            <a:endParaRPr lang="en-US" altLang="en-US" sz="3200" dirty="0" smtClean="0"/>
          </a:p>
          <a:p>
            <a:r>
              <a:rPr lang="en-US" altLang="en-US" sz="3200" dirty="0" smtClean="0"/>
              <a:t>– </a:t>
            </a:r>
            <a:r>
              <a:rPr lang="en-US" altLang="en-US" sz="3200" dirty="0" err="1" smtClean="0"/>
              <a:t>Metaboliti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nemaju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farmakološko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djelovanje</a:t>
            </a:r>
            <a:endParaRPr lang="en-US" altLang="en-US" sz="3200" dirty="0" smtClean="0"/>
          </a:p>
          <a:p>
            <a:r>
              <a:rPr lang="en-US" altLang="en-US" sz="3200" dirty="0" smtClean="0"/>
              <a:t>– </a:t>
            </a:r>
            <a:r>
              <a:rPr lang="en-US" altLang="en-US" sz="3200" dirty="0" err="1" smtClean="0"/>
              <a:t>vrlo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spora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eliminacija</a:t>
            </a:r>
            <a:r>
              <a:rPr lang="en-US" altLang="en-US" sz="3200" dirty="0" smtClean="0"/>
              <a:t> (</a:t>
            </a:r>
            <a:r>
              <a:rPr lang="en-US" altLang="en-US" sz="3200" dirty="0" err="1" smtClean="0"/>
              <a:t>fenobarbital</a:t>
            </a:r>
            <a:r>
              <a:rPr lang="en-US" altLang="en-US" sz="3200" dirty="0" smtClean="0"/>
              <a:t> 4-5 dana)</a:t>
            </a:r>
          </a:p>
          <a:p>
            <a:r>
              <a:rPr lang="en-US" altLang="en-US" sz="3200" dirty="0" smtClean="0"/>
              <a:t>– </a:t>
            </a:r>
            <a:r>
              <a:rPr lang="en-US" altLang="en-US" sz="3200" dirty="0" err="1" smtClean="0"/>
              <a:t>fenobarbital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najvećim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dijelom</a:t>
            </a:r>
            <a:r>
              <a:rPr lang="en-US" altLang="en-US" sz="3200" dirty="0" smtClean="0"/>
              <a:t> se </a:t>
            </a:r>
            <a:r>
              <a:rPr lang="en-US" altLang="en-US" sz="3200" dirty="0" err="1" smtClean="0"/>
              <a:t>izlučuje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nepromjenjen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putem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bubrega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011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 dirty="0" err="1" smtClean="0"/>
              <a:t>Nebenzodijazepinski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lijekovi</a:t>
            </a:r>
            <a:endParaRPr lang="en-US" altLang="en-US" sz="3600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sz="2800" b="1" dirty="0" err="1" smtClean="0"/>
              <a:t>Buspirone</a:t>
            </a:r>
            <a:endParaRPr lang="en-US" altLang="en-US" sz="2800" b="1" dirty="0" smtClean="0"/>
          </a:p>
          <a:p>
            <a:pPr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anksiolitik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nema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sedativne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hipnotičke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antikonvulzivne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ili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mišićno-relaksantne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osobine</a:t>
            </a:r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sz="2800" dirty="0" smtClean="0"/>
              <a:t>– ne </a:t>
            </a:r>
            <a:r>
              <a:rPr lang="en-US" altLang="en-US" sz="2800" dirty="0" err="1" smtClean="0"/>
              <a:t>veže</a:t>
            </a:r>
            <a:r>
              <a:rPr lang="en-US" altLang="en-US" sz="2800" dirty="0" smtClean="0"/>
              <a:t> se </a:t>
            </a:r>
            <a:r>
              <a:rPr lang="en-US" altLang="en-US" sz="2800" dirty="0" err="1" smtClean="0"/>
              <a:t>za</a:t>
            </a:r>
            <a:r>
              <a:rPr lang="en-US" altLang="en-US" sz="2800" dirty="0" smtClean="0"/>
              <a:t>  GABA </a:t>
            </a:r>
            <a:r>
              <a:rPr lang="en-US" altLang="en-US" sz="2800" dirty="0" err="1" smtClean="0"/>
              <a:t>ili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BZ</a:t>
            </a:r>
            <a:r>
              <a:rPr lang="en-US" altLang="en-US" sz="2800" dirty="0" smtClean="0"/>
              <a:t> receptor</a:t>
            </a:r>
          </a:p>
          <a:p>
            <a:pPr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djeluje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5HT</a:t>
            </a:r>
            <a:r>
              <a:rPr lang="en-US" altLang="en-US" sz="2800" baseline="-25000" dirty="0" err="1" smtClean="0"/>
              <a:t>1A</a:t>
            </a:r>
            <a:r>
              <a:rPr lang="en-US" altLang="en-US" sz="2800" baseline="-25000" dirty="0" smtClean="0"/>
              <a:t> </a:t>
            </a:r>
            <a:r>
              <a:rPr lang="en-US" altLang="en-US" sz="2800" dirty="0" smtClean="0"/>
              <a:t> receptor</a:t>
            </a:r>
            <a:endParaRPr lang="en-US" altLang="en-US" sz="2800" baseline="-25000" dirty="0" smtClean="0"/>
          </a:p>
          <a:p>
            <a:pPr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nema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efekte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motorne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sposobnosti</a:t>
            </a:r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sz="2800" dirty="0" smtClean="0"/>
              <a:t>– ne </a:t>
            </a:r>
            <a:r>
              <a:rPr lang="en-US" altLang="en-US" sz="2800" dirty="0" err="1" smtClean="0"/>
              <a:t>potencira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efekte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drugih</a:t>
            </a:r>
            <a:r>
              <a:rPr lang="en-US" altLang="en-US" sz="2800" dirty="0" smtClean="0"/>
              <a:t> CNS </a:t>
            </a:r>
            <a:r>
              <a:rPr lang="en-US" altLang="en-US" sz="2800" dirty="0" err="1" smtClean="0"/>
              <a:t>depresora</a:t>
            </a:r>
            <a:r>
              <a:rPr lang="en-US" altLang="en-US" sz="2800" dirty="0" smtClean="0"/>
              <a:t>, (</a:t>
            </a:r>
            <a:r>
              <a:rPr lang="en-US" altLang="en-US" sz="2800" dirty="0" err="1" smtClean="0"/>
              <a:t>alkohol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ili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triciklične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antidepresive</a:t>
            </a:r>
            <a:r>
              <a:rPr lang="en-US" altLang="en-US" sz="2800" dirty="0" smtClean="0"/>
              <a:t>)</a:t>
            </a:r>
          </a:p>
          <a:p>
            <a:pPr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mali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rizik</a:t>
            </a:r>
            <a:r>
              <a:rPr lang="en-US" altLang="en-US" sz="2800" dirty="0" smtClean="0"/>
              <a:t> od </a:t>
            </a:r>
            <a:r>
              <a:rPr lang="en-US" altLang="en-US" sz="2800" dirty="0" err="1" smtClean="0"/>
              <a:t>tolerancije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zavisnosti</a:t>
            </a:r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hepatički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metabolizam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putem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CYP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P450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789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04248C-0B61-4F0D-ADAB-D4A15A6BEA78}" type="datetime1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AC53C7-320B-4E09-8AF3-3F03348DDB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err="1" smtClean="0"/>
              <a:t>NRL</a:t>
            </a:r>
            <a:r>
              <a:rPr lang="en-US" altLang="en-US" sz="3600" dirty="0" smtClean="0"/>
              <a:t>: </a:t>
            </a:r>
            <a:r>
              <a:rPr lang="en-US" altLang="en-US" sz="3600" dirty="0" err="1" smtClean="0"/>
              <a:t>Buspiron</a:t>
            </a:r>
            <a:endParaRPr lang="en-US" altLang="en-US" sz="3600" dirty="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28800" y="2514600"/>
            <a:ext cx="5486400" cy="3276600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altLang="en-US" sz="3200" dirty="0" err="1" smtClean="0"/>
              <a:t>mučnina</a:t>
            </a:r>
            <a:endParaRPr lang="en-US" altLang="en-US" sz="3200" dirty="0" smtClean="0"/>
          </a:p>
          <a:p>
            <a:pPr>
              <a:spcBef>
                <a:spcPct val="40000"/>
              </a:spcBef>
            </a:pPr>
            <a:r>
              <a:rPr lang="en-US" altLang="en-US" sz="3200" dirty="0" err="1" smtClean="0"/>
              <a:t>glavobolja</a:t>
            </a:r>
            <a:endParaRPr lang="en-US" altLang="en-US" sz="3200" dirty="0" smtClean="0"/>
          </a:p>
          <a:p>
            <a:pPr>
              <a:spcBef>
                <a:spcPct val="40000"/>
              </a:spcBef>
            </a:pPr>
            <a:r>
              <a:rPr lang="en-US" altLang="en-US" sz="3200" dirty="0" err="1" smtClean="0"/>
              <a:t>nesanica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nervoza</a:t>
            </a:r>
            <a:endParaRPr lang="en-US" altLang="en-US" sz="3200" dirty="0" smtClean="0"/>
          </a:p>
          <a:p>
            <a:pPr>
              <a:spcBef>
                <a:spcPct val="40000"/>
              </a:spcBef>
            </a:pPr>
            <a:r>
              <a:rPr lang="en-US" altLang="en-US" sz="3200" dirty="0" err="1" smtClean="0"/>
              <a:t>nemir</a:t>
            </a:r>
            <a:r>
              <a:rPr lang="en-US" altLang="en-US" sz="3200" dirty="0" smtClean="0"/>
              <a:t>,</a:t>
            </a:r>
          </a:p>
          <a:p>
            <a:pPr>
              <a:spcBef>
                <a:spcPct val="40000"/>
              </a:spcBef>
            </a:pPr>
            <a:r>
              <a:rPr lang="en-US" altLang="en-US" sz="3200" dirty="0" err="1" smtClean="0"/>
              <a:t>vrtoglavica</a:t>
            </a:r>
            <a:endParaRPr lang="en-US" altLang="en-US" sz="3200" dirty="0" smtClean="0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7870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(4) </a:t>
            </a:r>
            <a:r>
              <a:rPr lang="en-US" altLang="en-US" sz="3600" dirty="0" err="1" smtClean="0"/>
              <a:t>Nebenzodijazepinski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lijekovi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koji</a:t>
            </a:r>
            <a:r>
              <a:rPr lang="en-US" altLang="en-US" sz="3600" dirty="0" smtClean="0"/>
              <a:t> </a:t>
            </a:r>
            <a:r>
              <a:rPr lang="sr-Latn-BA" altLang="en-US" sz="3600" dirty="0" smtClean="0"/>
              <a:t>interreaguju sa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BZ</a:t>
            </a:r>
            <a:r>
              <a:rPr lang="en-US" altLang="en-US" sz="3600" dirty="0" smtClean="0"/>
              <a:t> receptor</a:t>
            </a:r>
            <a:r>
              <a:rPr lang="sr-Latn-BA" altLang="en-US" sz="3600" dirty="0" smtClean="0"/>
              <a:t>om</a:t>
            </a:r>
            <a:endParaRPr lang="en-US" altLang="en-US" sz="3600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486400"/>
          </a:xfrm>
        </p:spPr>
        <p:txBody>
          <a:bodyPr>
            <a:normAutofit/>
          </a:bodyPr>
          <a:lstStyle/>
          <a:p>
            <a:r>
              <a:rPr lang="en-US" altLang="en-US" sz="2800" b="1" dirty="0" smtClean="0"/>
              <a:t>Zolpidem</a:t>
            </a:r>
            <a:endParaRPr lang="sr-Latn-RS" altLang="en-US" sz="2800" b="1" dirty="0" smtClean="0"/>
          </a:p>
          <a:p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anksiolitik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hipnotik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malo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ili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nikakvo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dejstvo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mišićnu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relaksaciju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konvulzije</a:t>
            </a:r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selektivno</a:t>
            </a:r>
            <a:r>
              <a:rPr lang="en-US" altLang="en-US" sz="2800" dirty="0" smtClean="0"/>
              <a:t> se </a:t>
            </a:r>
            <a:r>
              <a:rPr lang="en-US" altLang="en-US" sz="2800" dirty="0" err="1" smtClean="0"/>
              <a:t>veže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za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BZ1</a:t>
            </a:r>
            <a:r>
              <a:rPr lang="en-US" altLang="en-US" sz="2800" dirty="0" smtClean="0"/>
              <a:t> receptor</a:t>
            </a:r>
          </a:p>
          <a:p>
            <a:pPr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mali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rizik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za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razvoj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tolerancije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zavisnosti</a:t>
            </a:r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brzo</a:t>
            </a:r>
            <a:r>
              <a:rPr lang="en-US" altLang="en-US" sz="2800" dirty="0" smtClean="0"/>
              <a:t> se </a:t>
            </a:r>
            <a:r>
              <a:rPr lang="en-US" altLang="en-US" sz="2800" dirty="0" err="1" smtClean="0"/>
              <a:t>metaboliše</a:t>
            </a:r>
            <a:r>
              <a:rPr lang="en-US" altLang="en-US" sz="2800" dirty="0" smtClean="0"/>
              <a:t> u </a:t>
            </a:r>
            <a:r>
              <a:rPr lang="en-US" altLang="en-US" sz="2800" dirty="0" err="1" smtClean="0"/>
              <a:t>neaktivne</a:t>
            </a:r>
            <a:r>
              <a:rPr lang="en-US" altLang="en-US" sz="2800" dirty="0" smtClean="0"/>
              <a:t> metabolite </a:t>
            </a:r>
            <a:r>
              <a:rPr lang="sr-Latn-RS" altLang="en-US" sz="2800" dirty="0" smtClean="0"/>
              <a:t> 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t½</a:t>
            </a:r>
            <a:r>
              <a:rPr lang="en-US" altLang="en-US" sz="2800" dirty="0" smtClean="0"/>
              <a:t> of 2 h</a:t>
            </a:r>
          </a:p>
          <a:p>
            <a:pPr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hepatički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metabolizam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putem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CYPP450</a:t>
            </a:r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sz="2800" dirty="0" smtClean="0"/>
              <a:t>– 7-10 dana </a:t>
            </a:r>
            <a:r>
              <a:rPr lang="en-US" altLang="en-US" sz="2800" dirty="0" err="1" smtClean="0"/>
              <a:t>za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th.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nesanice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244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(4) </a:t>
            </a:r>
            <a:r>
              <a:rPr lang="en-US" altLang="en-US" sz="3600" dirty="0" err="1" smtClean="0"/>
              <a:t>Nebenzodijazepinski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lijekovi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koji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djeluju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na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BZ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receptore</a:t>
            </a:r>
            <a:endParaRPr lang="en-US" altLang="en-US" sz="3600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257800"/>
          </a:xfrm>
        </p:spPr>
        <p:txBody>
          <a:bodyPr>
            <a:normAutofit/>
          </a:bodyPr>
          <a:lstStyle/>
          <a:p>
            <a:r>
              <a:rPr lang="en-US" altLang="en-US" sz="3200" b="1" dirty="0" err="1" smtClean="0"/>
              <a:t>Zaleplon</a:t>
            </a:r>
            <a:endParaRPr lang="en-US" altLang="en-US" sz="3200" dirty="0" smtClean="0"/>
          </a:p>
          <a:p>
            <a:r>
              <a:rPr lang="en-US" altLang="en-US" sz="3200" dirty="0" err="1" smtClean="0"/>
              <a:t>Veoma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sličan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zolpidemu</a:t>
            </a:r>
            <a:endParaRPr lang="en-US" altLang="en-US" sz="3200" dirty="0" smtClean="0"/>
          </a:p>
          <a:p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t½</a:t>
            </a:r>
            <a:r>
              <a:rPr lang="en-US" altLang="en-US" sz="3200" dirty="0" smtClean="0"/>
              <a:t>  1 h</a:t>
            </a:r>
          </a:p>
          <a:p>
            <a:r>
              <a:rPr lang="en-US" altLang="en-US" sz="3200" dirty="0" err="1" smtClean="0"/>
              <a:t>Može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potencirati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efekte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alkohola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na</a:t>
            </a:r>
            <a:r>
              <a:rPr lang="en-US" altLang="en-US" sz="3200" dirty="0" smtClean="0"/>
              <a:t> CNS</a:t>
            </a:r>
          </a:p>
        </p:txBody>
      </p:sp>
    </p:spTree>
    <p:extLst>
      <p:ext uri="{BB962C8B-B14F-4D97-AF65-F5344CB8AC3E}">
        <p14:creationId xmlns:p14="http://schemas.microsoft.com/office/powerpoint/2010/main" val="30813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>
            <a:normAutofit/>
          </a:bodyPr>
          <a:lstStyle/>
          <a:p>
            <a:r>
              <a:rPr lang="en-US" altLang="en-US" sz="3600" dirty="0" err="1" smtClean="0"/>
              <a:t>Ostali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sedativi</a:t>
            </a:r>
            <a:endParaRPr lang="en-US" altLang="en-US" sz="3600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 err="1" smtClean="0"/>
              <a:t>hloral-hidrat</a:t>
            </a:r>
            <a:endParaRPr lang="en-US" altLang="en-US" sz="3200" b="1" dirty="0" smtClean="0"/>
          </a:p>
          <a:p>
            <a:pPr>
              <a:buFontTx/>
              <a:buNone/>
            </a:pPr>
            <a:r>
              <a:rPr lang="en-US" altLang="en-US" sz="3200" dirty="0" smtClean="0"/>
              <a:t>-</a:t>
            </a:r>
            <a:r>
              <a:rPr lang="en-US" altLang="en-US" sz="3200" dirty="0" err="1" smtClean="0"/>
              <a:t>sedativ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hipnotik</a:t>
            </a:r>
            <a:r>
              <a:rPr lang="en-US" altLang="en-US" sz="3200" dirty="0" smtClean="0"/>
              <a:t>, </a:t>
            </a:r>
            <a:r>
              <a:rPr lang="en-US" altLang="en-US" sz="3200" b="1" dirty="0" err="1" smtClean="0"/>
              <a:t>antikonvulziv</a:t>
            </a:r>
            <a:endParaRPr lang="en-US" altLang="en-US" sz="3200" b="1" dirty="0" smtClean="0"/>
          </a:p>
          <a:p>
            <a:pPr>
              <a:buFontTx/>
              <a:buNone/>
            </a:pPr>
            <a:endParaRPr lang="en-US" altLang="en-US" sz="3200" b="1" dirty="0" smtClean="0"/>
          </a:p>
          <a:p>
            <a:r>
              <a:rPr lang="en-US" altLang="en-US" sz="3200" b="1" dirty="0" err="1" smtClean="0"/>
              <a:t>meprobamat</a:t>
            </a:r>
            <a:endParaRPr lang="en-US" altLang="en-US" sz="3200" b="1" dirty="0" smtClean="0"/>
          </a:p>
          <a:p>
            <a:pPr>
              <a:buFontTx/>
              <a:buNone/>
            </a:pPr>
            <a:r>
              <a:rPr lang="en-US" altLang="en-US" sz="3200" b="1" dirty="0" smtClean="0"/>
              <a:t>-</a:t>
            </a:r>
            <a:r>
              <a:rPr lang="en-US" altLang="en-US" sz="3200" b="1" dirty="0" err="1" smtClean="0"/>
              <a:t>psihosedacija</a:t>
            </a:r>
            <a:r>
              <a:rPr lang="en-US" altLang="en-US" sz="3200" b="1" dirty="0" smtClean="0"/>
              <a:t>, </a:t>
            </a:r>
            <a:r>
              <a:rPr lang="en-US" altLang="en-US" sz="3200" b="1" dirty="0" err="1" smtClean="0"/>
              <a:t>relaksacija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skeletnih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miš</a:t>
            </a:r>
            <a:r>
              <a:rPr lang="en-US" altLang="en-US" sz="3200" b="1" dirty="0" smtClean="0"/>
              <a:t>.</a:t>
            </a:r>
          </a:p>
          <a:p>
            <a:pPr>
              <a:buFontTx/>
              <a:buNone/>
            </a:pPr>
            <a:r>
              <a:rPr lang="en-US" altLang="en-US" sz="3200" b="1" dirty="0" err="1" smtClean="0"/>
              <a:t>NRL</a:t>
            </a:r>
            <a:r>
              <a:rPr lang="en-US" altLang="en-US" sz="3200" b="1" dirty="0" smtClean="0"/>
              <a:t>: </a:t>
            </a:r>
            <a:r>
              <a:rPr lang="en-US" altLang="en-US" sz="3200" b="1" dirty="0" err="1" smtClean="0"/>
              <a:t>oštećenje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kostne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srži</a:t>
            </a:r>
            <a:endParaRPr lang="en-US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653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3FA82E-8FFA-4B5A-8405-8B912E36AC2C}" type="datetime1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FB2457-D044-427E-9B89-BA66B3D18D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628651" y="697043"/>
            <a:ext cx="8224290" cy="1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286250" algn="ctr"/>
                <a:tab pos="69723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286250" algn="ctr"/>
                <a:tab pos="69723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286250" algn="ctr"/>
                <a:tab pos="69723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286250" algn="ctr"/>
                <a:tab pos="69723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286250" algn="ctr"/>
                <a:tab pos="69723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286250" algn="ctr"/>
                <a:tab pos="69723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286250" algn="ctr"/>
                <a:tab pos="69723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286250" algn="ctr"/>
                <a:tab pos="69723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286250" algn="ctr"/>
                <a:tab pos="69723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Generic Names	Trade Names	Daily </a:t>
            </a:r>
            <a:r>
              <a:rPr lang="en-US" altLang="en-US" sz="2800" dirty="0">
                <a:latin typeface="Arial" panose="020B0604020202020204" pitchFamily="34" charset="0"/>
              </a:rPr>
              <a:t>Dosage</a:t>
            </a:r>
            <a:r>
              <a:rPr lang="en-US" altLang="en-US" sz="4000" dirty="0">
                <a:latin typeface="Arial" panose="020B0604020202020204" pitchFamily="34" charset="0"/>
              </a:rPr>
              <a:t> 		</a:t>
            </a:r>
            <a:r>
              <a:rPr lang="en-US" altLang="en-US" sz="2800" dirty="0">
                <a:latin typeface="Arial" panose="020B0604020202020204" pitchFamily="34" charset="0"/>
              </a:rPr>
              <a:t>(mg/day)</a:t>
            </a: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677863" y="2057400"/>
            <a:ext cx="76454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  <a:tab pos="3028950" algn="l"/>
                <a:tab pos="6343650" algn="l"/>
                <a:tab pos="66294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3028950" algn="l"/>
                <a:tab pos="6343650" algn="l"/>
                <a:tab pos="66294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3028950" algn="l"/>
                <a:tab pos="6343650" algn="l"/>
                <a:tab pos="66294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3028950" algn="l"/>
                <a:tab pos="6343650" algn="l"/>
                <a:tab pos="6629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3028950" algn="l"/>
                <a:tab pos="6343650" algn="l"/>
                <a:tab pos="6629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3028950" algn="l"/>
                <a:tab pos="6343650" algn="l"/>
                <a:tab pos="6629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3028950" algn="l"/>
                <a:tab pos="6343650" algn="l"/>
                <a:tab pos="6629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3028950" algn="l"/>
                <a:tab pos="6343650" algn="l"/>
                <a:tab pos="6629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3028950" algn="l"/>
                <a:tab pos="6343650" algn="l"/>
                <a:tab pos="6629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BENZODIAZEPINES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err="1">
                <a:latin typeface="Arial" panose="020B0604020202020204" pitchFamily="34" charset="0"/>
              </a:rPr>
              <a:t>Chlordiazepoxide</a:t>
            </a:r>
            <a:r>
              <a:rPr lang="en-US" altLang="en-US" sz="2000" dirty="0">
                <a:latin typeface="Arial" panose="020B0604020202020204" pitchFamily="34" charset="0"/>
              </a:rPr>
              <a:t>	Librium, others	10-100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Diazepam	Valium, others	2-40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err="1">
                <a:latin typeface="Arial" panose="020B0604020202020204" pitchFamily="34" charset="0"/>
              </a:rPr>
              <a:t>Oxazepam</a:t>
            </a: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err="1">
                <a:latin typeface="Arial" panose="020B0604020202020204" pitchFamily="34" charset="0"/>
              </a:rPr>
              <a:t>Serax</a:t>
            </a:r>
            <a:r>
              <a:rPr lang="en-US" altLang="en-US" sz="2000" dirty="0">
                <a:latin typeface="Arial" panose="020B0604020202020204" pitchFamily="34" charset="0"/>
              </a:rPr>
              <a:t>, others	30-120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err="1">
                <a:latin typeface="Arial" panose="020B0604020202020204" pitchFamily="34" charset="0"/>
              </a:rPr>
              <a:t>Chlorazepate</a:t>
            </a: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err="1">
                <a:latin typeface="Arial" panose="020B0604020202020204" pitchFamily="34" charset="0"/>
              </a:rPr>
              <a:t>Tranxene</a:t>
            </a:r>
            <a:r>
              <a:rPr lang="en-US" altLang="en-US" sz="2000" dirty="0">
                <a:latin typeface="Arial" panose="020B0604020202020204" pitchFamily="34" charset="0"/>
              </a:rPr>
              <a:t>, others	15-60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Lorazepam	Ativan		1-10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err="1">
                <a:latin typeface="Arial" panose="020B0604020202020204" pitchFamily="34" charset="0"/>
              </a:rPr>
              <a:t>Prazepam</a:t>
            </a: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err="1">
                <a:latin typeface="Arial" panose="020B0604020202020204" pitchFamily="34" charset="0"/>
              </a:rPr>
              <a:t>Centrax</a:t>
            </a:r>
            <a:r>
              <a:rPr lang="en-US" altLang="en-US" sz="2000" dirty="0">
                <a:latin typeface="Arial" panose="020B0604020202020204" pitchFamily="34" charset="0"/>
              </a:rPr>
              <a:t>	20-60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err="1">
                <a:latin typeface="Arial" panose="020B0604020202020204" pitchFamily="34" charset="0"/>
              </a:rPr>
              <a:t>Halazepam</a:t>
            </a: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err="1">
                <a:latin typeface="Arial" panose="020B0604020202020204" pitchFamily="34" charset="0"/>
              </a:rPr>
              <a:t>Paxipam</a:t>
            </a:r>
            <a:r>
              <a:rPr lang="en-US" altLang="en-US" sz="2000" dirty="0">
                <a:latin typeface="Arial" panose="020B0604020202020204" pitchFamily="34" charset="0"/>
              </a:rPr>
              <a:t>	60-160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Alprazolam	Xanax		0.75-4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AZAPIRONES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err="1">
                <a:latin typeface="Arial" panose="020B0604020202020204" pitchFamily="34" charset="0"/>
              </a:rPr>
              <a:t>Buspirone</a:t>
            </a: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err="1">
                <a:latin typeface="Arial" panose="020B0604020202020204" pitchFamily="34" charset="0"/>
              </a:rPr>
              <a:t>Buspar</a:t>
            </a:r>
            <a:r>
              <a:rPr lang="en-US" altLang="en-US" sz="2000" dirty="0">
                <a:latin typeface="Arial" panose="020B0604020202020204" pitchFamily="34" charset="0"/>
              </a:rPr>
              <a:t>		15-60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ANTIDEPRESSANTS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SSRI	Sertraline, others	25-250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Venlafaxine	Effexor		75-375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14400"/>
            <a:ext cx="8382000" cy="5791200"/>
            <a:chOff x="528" y="576"/>
            <a:chExt cx="5472" cy="3264"/>
          </a:xfrm>
        </p:grpSpPr>
        <p:sp>
          <p:nvSpPr>
            <p:cNvPr id="43016" name="Line 5"/>
            <p:cNvSpPr>
              <a:spLocks noChangeShapeType="1"/>
            </p:cNvSpPr>
            <p:nvPr/>
          </p:nvSpPr>
          <p:spPr bwMode="auto">
            <a:xfrm>
              <a:off x="528" y="576"/>
              <a:ext cx="5472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17" name="Line 6"/>
            <p:cNvSpPr>
              <a:spLocks noChangeShapeType="1"/>
            </p:cNvSpPr>
            <p:nvPr/>
          </p:nvSpPr>
          <p:spPr bwMode="auto">
            <a:xfrm>
              <a:off x="528" y="3840"/>
              <a:ext cx="5472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18" name="Line 7"/>
            <p:cNvSpPr>
              <a:spLocks noChangeShapeType="1"/>
            </p:cNvSpPr>
            <p:nvPr/>
          </p:nvSpPr>
          <p:spPr bwMode="auto">
            <a:xfrm>
              <a:off x="528" y="1104"/>
              <a:ext cx="547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015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ANTIANXIETY AGENTS</a:t>
            </a:r>
          </a:p>
        </p:txBody>
      </p:sp>
    </p:spTree>
    <p:extLst>
      <p:ext uri="{BB962C8B-B14F-4D97-AF65-F5344CB8AC3E}">
        <p14:creationId xmlns:p14="http://schemas.microsoft.com/office/powerpoint/2010/main" val="4290475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6F4F3D-6CE1-48AD-99A4-DB049D96709B}" type="datetime1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13767C-9F11-4E84-80A5-99A7E35061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219200" y="914400"/>
            <a:ext cx="70866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081088">
              <a:spcBef>
                <a:spcPct val="20000"/>
              </a:spcBef>
              <a:buChar char="•"/>
              <a:tabLst>
                <a:tab pos="3257550" algn="l"/>
                <a:tab pos="3314700" algn="l"/>
                <a:tab pos="4743450" algn="l"/>
                <a:tab pos="51435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81088">
              <a:spcBef>
                <a:spcPct val="20000"/>
              </a:spcBef>
              <a:buChar char="–"/>
              <a:tabLst>
                <a:tab pos="3257550" algn="l"/>
                <a:tab pos="3314700" algn="l"/>
                <a:tab pos="4743450" algn="l"/>
                <a:tab pos="51435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81088">
              <a:spcBef>
                <a:spcPct val="20000"/>
              </a:spcBef>
              <a:buChar char="•"/>
              <a:tabLst>
                <a:tab pos="3257550" algn="l"/>
                <a:tab pos="3314700" algn="l"/>
                <a:tab pos="474345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81088">
              <a:spcBef>
                <a:spcPct val="20000"/>
              </a:spcBef>
              <a:buChar char="–"/>
              <a:tabLst>
                <a:tab pos="3257550" algn="l"/>
                <a:tab pos="3314700" algn="l"/>
                <a:tab pos="4743450" algn="l"/>
                <a:tab pos="5143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81088">
              <a:spcBef>
                <a:spcPct val="20000"/>
              </a:spcBef>
              <a:buChar char="»"/>
              <a:tabLst>
                <a:tab pos="3257550" algn="l"/>
                <a:tab pos="3314700" algn="l"/>
                <a:tab pos="4743450" algn="l"/>
                <a:tab pos="5143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81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7550" algn="l"/>
                <a:tab pos="3314700" algn="l"/>
                <a:tab pos="4743450" algn="l"/>
                <a:tab pos="5143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81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7550" algn="l"/>
                <a:tab pos="3314700" algn="l"/>
                <a:tab pos="4743450" algn="l"/>
                <a:tab pos="5143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81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7550" algn="l"/>
                <a:tab pos="3314700" algn="l"/>
                <a:tab pos="4743450" algn="l"/>
                <a:tab pos="5143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81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57550" algn="l"/>
                <a:tab pos="3314700" algn="l"/>
                <a:tab pos="4743450" algn="l"/>
                <a:tab pos="5143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Generic Names	Trade Names	Daily Dosage(mg /day)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BENZODIAZEPINES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Long-acting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latin typeface="Arial" panose="020B0604020202020204" pitchFamily="34" charset="0"/>
              </a:rPr>
              <a:t>Flurazepam</a:t>
            </a:r>
            <a:r>
              <a:rPr lang="en-US" altLang="en-US" sz="1600" dirty="0">
                <a:latin typeface="Arial" panose="020B0604020202020204" pitchFamily="34" charset="0"/>
              </a:rPr>
              <a:t>                                		</a:t>
            </a:r>
            <a:r>
              <a:rPr lang="en-US" altLang="en-US" sz="1600" dirty="0" err="1">
                <a:latin typeface="Arial" panose="020B0604020202020204" pitchFamily="34" charset="0"/>
              </a:rPr>
              <a:t>Dalmane</a:t>
            </a:r>
            <a:r>
              <a:rPr lang="en-US" altLang="en-US" sz="1600" dirty="0">
                <a:latin typeface="Arial" panose="020B0604020202020204" pitchFamily="34" charset="0"/>
              </a:rPr>
              <a:t>		15-45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latin typeface="Arial" panose="020B0604020202020204" pitchFamily="34" charset="0"/>
              </a:rPr>
              <a:t>Quazepam</a:t>
            </a:r>
            <a:r>
              <a:rPr lang="en-US" altLang="en-US" sz="1600" dirty="0">
                <a:latin typeface="Arial" panose="020B0604020202020204" pitchFamily="34" charset="0"/>
              </a:rPr>
              <a:t>		Doral		7.5-15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Intermediate-acting			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latin typeface="Arial" panose="020B0604020202020204" pitchFamily="34" charset="0"/>
              </a:rPr>
              <a:t>Estazolam</a:t>
            </a:r>
            <a:r>
              <a:rPr lang="en-US" altLang="en-US" sz="1600" dirty="0">
                <a:latin typeface="Arial" panose="020B0604020202020204" pitchFamily="34" charset="0"/>
              </a:rPr>
              <a:t>		</a:t>
            </a:r>
            <a:r>
              <a:rPr lang="en-US" altLang="en-US" sz="1600" dirty="0" err="1">
                <a:latin typeface="Arial" panose="020B0604020202020204" pitchFamily="34" charset="0"/>
              </a:rPr>
              <a:t>Prosom</a:t>
            </a:r>
            <a:r>
              <a:rPr lang="en-US" altLang="en-US" sz="1600" dirty="0">
                <a:latin typeface="Arial" panose="020B0604020202020204" pitchFamily="34" charset="0"/>
              </a:rPr>
              <a:t>		0.5-2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latin typeface="Arial" panose="020B0604020202020204" pitchFamily="34" charset="0"/>
              </a:rPr>
              <a:t>Temazepam</a:t>
            </a:r>
            <a:r>
              <a:rPr lang="en-US" altLang="en-US" sz="1600" dirty="0">
                <a:latin typeface="Arial" panose="020B0604020202020204" pitchFamily="34" charset="0"/>
              </a:rPr>
              <a:t>		</a:t>
            </a:r>
            <a:r>
              <a:rPr lang="en-US" altLang="en-US" sz="1600" dirty="0" err="1">
                <a:latin typeface="Arial" panose="020B0604020202020204" pitchFamily="34" charset="0"/>
              </a:rPr>
              <a:t>Restoril</a:t>
            </a:r>
            <a:r>
              <a:rPr lang="en-US" altLang="en-US" sz="1600" dirty="0">
                <a:latin typeface="Arial" panose="020B0604020202020204" pitchFamily="34" charset="0"/>
              </a:rPr>
              <a:t>		15-45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Short-acting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latin typeface="Arial" panose="020B0604020202020204" pitchFamily="34" charset="0"/>
              </a:rPr>
              <a:t>Triazolam</a:t>
            </a:r>
            <a:r>
              <a:rPr lang="en-US" altLang="en-US" sz="1600" dirty="0">
                <a:latin typeface="Arial" panose="020B0604020202020204" pitchFamily="34" charset="0"/>
              </a:rPr>
              <a:t>		Halcion		0.125-0.25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latin typeface="Arial" panose="020B0604020202020204" pitchFamily="34" charset="0"/>
              </a:rPr>
              <a:t>NONBENZODIAZEPINE</a:t>
            </a:r>
            <a:r>
              <a:rPr lang="en-US" altLang="en-US" sz="1600" dirty="0">
                <a:latin typeface="Arial" panose="020B0604020202020204" pitchFamily="34" charset="0"/>
              </a:rPr>
              <a:t> 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Zolpidem		Ambien		5-20	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latin typeface="Arial" panose="020B0604020202020204" pitchFamily="34" charset="0"/>
              </a:rPr>
              <a:t>Zaleplon</a:t>
            </a:r>
            <a:r>
              <a:rPr lang="en-US" altLang="en-US" sz="1600" dirty="0">
                <a:latin typeface="Arial" panose="020B0604020202020204" pitchFamily="34" charset="0"/>
              </a:rPr>
              <a:t>		Sonata		5-20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SEDATING ANTIDEPRESSANTS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Trazodone		</a:t>
            </a:r>
            <a:r>
              <a:rPr lang="en-US" altLang="en-US" sz="1600" dirty="0" err="1">
                <a:latin typeface="Arial" panose="020B0604020202020204" pitchFamily="34" charset="0"/>
              </a:rPr>
              <a:t>Dyserel</a:t>
            </a:r>
            <a:r>
              <a:rPr lang="en-US" altLang="en-US" sz="1600" dirty="0">
                <a:latin typeface="Arial" panose="020B0604020202020204" pitchFamily="34" charset="0"/>
              </a:rPr>
              <a:t>		25-100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BARBITURATE-LIKE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Chloral Hydrate		Notec		500-1500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OTHER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Melatonin				0.3-2	</a:t>
            </a:r>
          </a:p>
        </p:txBody>
      </p:sp>
      <p:sp>
        <p:nvSpPr>
          <p:cNvPr id="45061" name="Line 3"/>
          <p:cNvSpPr>
            <a:spLocks noChangeShapeType="1"/>
          </p:cNvSpPr>
          <p:nvPr/>
        </p:nvSpPr>
        <p:spPr bwMode="auto">
          <a:xfrm>
            <a:off x="1143000" y="1219200"/>
            <a:ext cx="703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Line 4"/>
          <p:cNvSpPr>
            <a:spLocks noChangeShapeType="1"/>
          </p:cNvSpPr>
          <p:nvPr/>
        </p:nvSpPr>
        <p:spPr bwMode="auto">
          <a:xfrm>
            <a:off x="5943600" y="914400"/>
            <a:ext cx="0" cy="5257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9144000" cy="609600"/>
          </a:xfrm>
        </p:spPr>
        <p:txBody>
          <a:bodyPr/>
          <a:lstStyle/>
          <a:p>
            <a:r>
              <a:rPr lang="en-US" altLang="en-US" sz="3200" dirty="0" smtClean="0"/>
              <a:t>SEDATIVE-HYPNOTICS</a:t>
            </a: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43000" y="3505200"/>
            <a:ext cx="703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1066800" y="4419600"/>
            <a:ext cx="703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6" name="Line 8"/>
          <p:cNvSpPr>
            <a:spLocks noChangeShapeType="1"/>
          </p:cNvSpPr>
          <p:nvPr/>
        </p:nvSpPr>
        <p:spPr bwMode="auto">
          <a:xfrm>
            <a:off x="1066800" y="5029200"/>
            <a:ext cx="703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1066800" y="5715000"/>
            <a:ext cx="703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8" name="Line 10"/>
          <p:cNvSpPr>
            <a:spLocks noChangeShapeType="1"/>
          </p:cNvSpPr>
          <p:nvPr/>
        </p:nvSpPr>
        <p:spPr bwMode="auto">
          <a:xfrm>
            <a:off x="4495800" y="1143000"/>
            <a:ext cx="0" cy="5257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0712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017CBE-6092-4BBC-9071-0875796BA37A}"/>
              </a:ext>
            </a:extLst>
          </p:cNvPr>
          <p:cNvSpPr/>
          <p:nvPr/>
        </p:nvSpPr>
        <p:spPr>
          <a:xfrm>
            <a:off x="5225784" y="5049801"/>
            <a:ext cx="38216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Hvala</a:t>
            </a:r>
            <a:r>
              <a:rPr lang="en-U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400" b="1" spc="5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</a:t>
            </a:r>
            <a:r>
              <a:rPr lang="en-U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pa</a:t>
            </a:r>
            <a:r>
              <a:rPr lang="sr-Latn-R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žnji</a:t>
            </a:r>
            <a:endParaRPr lang="en-US" sz="4400" b="1" spc="5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A69D38-E632-4EBC-80F6-6CC128D57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" y="1179898"/>
            <a:ext cx="5085436" cy="3413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018477-B8A2-4326-9FE3-DAEE99F3C44D}"/>
              </a:ext>
            </a:extLst>
          </p:cNvPr>
          <p:cNvSpPr txBox="1"/>
          <p:nvPr/>
        </p:nvSpPr>
        <p:spPr>
          <a:xfrm>
            <a:off x="1981045" y="6246525"/>
            <a:ext cx="517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" b="1" dirty="0">
                <a:solidFill>
                  <a:schemeClr val="bg1"/>
                </a:solidFill>
              </a:rPr>
              <a:t>УНИВЕРЗИТЕТ У БАЊОЈ ЛУЦИ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UNIVERSITY OF BANJA LUKA</a:t>
            </a:r>
            <a:endParaRPr lang="sr-Cyrl-RS" sz="700" dirty="0">
              <a:solidFill>
                <a:schemeClr val="bg1"/>
              </a:solidFill>
            </a:endParaRPr>
          </a:p>
          <a:p>
            <a:pPr algn="ctr"/>
            <a:r>
              <a:rPr lang="sr-Cyrl-RS" sz="900" b="1" dirty="0">
                <a:solidFill>
                  <a:schemeClr val="bg1"/>
                </a:solidFill>
              </a:rPr>
              <a:t>МЕДИЦИНСКИ ФАКУЛТЕТ</a:t>
            </a:r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FACULTY OF MEDICINE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4B2255-571B-4F9A-99D6-0087520C1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18" y="6237210"/>
            <a:ext cx="601679" cy="594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9B409D-BE59-4492-A449-CF8EEE1D7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9" y="6272669"/>
            <a:ext cx="446194" cy="5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err="1" smtClean="0"/>
              <a:t>Farmakološko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dejstvo</a:t>
            </a:r>
            <a:endParaRPr lang="en-US" altLang="en-US" sz="36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Sedacija</a:t>
            </a:r>
            <a:r>
              <a:rPr lang="en-US" altLang="en-US" sz="2800" dirty="0" smtClean="0"/>
              <a:t>/</a:t>
            </a:r>
            <a:r>
              <a:rPr lang="en-US" altLang="en-US" sz="2800" dirty="0" err="1" smtClean="0"/>
              <a:t>anksiolitičko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djelovanje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suprimiraju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odgovor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na</a:t>
            </a:r>
            <a:r>
              <a:rPr lang="en-US" altLang="en-US" sz="2800" dirty="0" smtClean="0"/>
              <a:t> stimulus,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err="1" smtClean="0"/>
              <a:t>Hipnoza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skraćuju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vrijeme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zaspivanja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Prolongiraju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fazu</a:t>
            </a:r>
            <a:r>
              <a:rPr lang="en-US" altLang="en-US" sz="2800" dirty="0" smtClean="0"/>
              <a:t> 2 non-REM </a:t>
            </a:r>
            <a:r>
              <a:rPr lang="en-US" altLang="en-US" sz="2800" dirty="0" err="1" smtClean="0"/>
              <a:t>spavanja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err="1" smtClean="0"/>
              <a:t>Mišićna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relaksacija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Inhibišu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polisinaptičke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refleksne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puteve</a:t>
            </a:r>
            <a:r>
              <a:rPr lang="en-US" altLang="en-US" sz="2800" dirty="0" smtClean="0"/>
              <a:t>  u </a:t>
            </a:r>
            <a:r>
              <a:rPr lang="en-US" altLang="en-US" sz="2800" dirty="0" err="1" smtClean="0"/>
              <a:t>kičmenoj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moždini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001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/>
              <a:t>Farmakološko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dejstvo</a:t>
            </a:r>
            <a:endParaRPr lang="en-US" altLang="en-US" sz="32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Anestezija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barbiturati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benzodiazepini</a:t>
            </a:r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Antikonvulzivno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djelovanje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koče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razvoj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širenje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epileptične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aktivnosti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868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844550"/>
            <a:ext cx="68072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825500"/>
            <a:ext cx="626427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9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806450"/>
            <a:ext cx="61595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31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92188"/>
            <a:ext cx="839787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829</Words>
  <Application>Microsoft Office PowerPoint</Application>
  <PresentationFormat>On-screen Show (4:3)</PresentationFormat>
  <Paragraphs>255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Sedativi, hipnotici anksiolitici</vt:lpstr>
      <vt:lpstr>Farmakološko dejstvo</vt:lpstr>
      <vt:lpstr>Farmakološko dejstvo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Četiri grupe lijekova </vt:lpstr>
      <vt:lpstr>PowerPoint Presentation</vt:lpstr>
      <vt:lpstr>Četiri grupe lijekova </vt:lpstr>
      <vt:lpstr>Mehanizam djelovanja  Benzodijazepini i barbiturati modulišu djelovanje  GABA na GABA A receptorskom kompleksu </vt:lpstr>
      <vt:lpstr>PowerPoint Presentation</vt:lpstr>
      <vt:lpstr>Mehanizam djelovanja  Benzodijazepini i barbiturati se vežu na različitom mjestu na GABA A receptorskom kompleksu  </vt:lpstr>
      <vt:lpstr>(1) Benzodiazepini </vt:lpstr>
      <vt:lpstr>PowerPoint Presentation</vt:lpstr>
      <vt:lpstr>PowerPoint Presentation</vt:lpstr>
      <vt:lpstr>Ligandi na benzodijazepinskim receptorima</vt:lpstr>
      <vt:lpstr>Ligandi na benzodijazepinskim receptorima </vt:lpstr>
      <vt:lpstr>Farmakokinetika  benzodijazepina</vt:lpstr>
      <vt:lpstr>Mnogi benzodijazepini se metabolišu u aktivne metabolite sa iznimno dugim poluvremenomeliminacije</vt:lpstr>
      <vt:lpstr>Farmakokinetika-eliminacija</vt:lpstr>
      <vt:lpstr>PowerPoint Presentation</vt:lpstr>
      <vt:lpstr>NEŽELJENI EFEKTI</vt:lpstr>
      <vt:lpstr>Zavisnost</vt:lpstr>
      <vt:lpstr>Simptomi apstinencije </vt:lpstr>
      <vt:lpstr>Interakcije benzodijazepina</vt:lpstr>
      <vt:lpstr>(2) Barbiturati</vt:lpstr>
      <vt:lpstr>Farmakokinetika-eliminacija</vt:lpstr>
      <vt:lpstr>Nebenzodijazepinski lijekovi</vt:lpstr>
      <vt:lpstr>NRL: Buspiron</vt:lpstr>
      <vt:lpstr>(4) Nebenzodijazepinski lijekovi koji interreaguju sa BZ receptorom</vt:lpstr>
      <vt:lpstr>(4) Nebenzodijazepinski lijekovi koji djeluju na BZ receptore</vt:lpstr>
      <vt:lpstr>Ostali sedativi</vt:lpstr>
      <vt:lpstr>ANTIANXIETY AGENTS</vt:lpstr>
      <vt:lpstr>SEDATIVE-HYPNOTICS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pc</cp:lastModifiedBy>
  <cp:revision>119</cp:revision>
  <dcterms:created xsi:type="dcterms:W3CDTF">2017-11-08T08:09:10Z</dcterms:created>
  <dcterms:modified xsi:type="dcterms:W3CDTF">2020-11-27T10:10:07Z</dcterms:modified>
</cp:coreProperties>
</file>