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6"/>
  </p:notes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EF6EA-26B4-4DA5-B697-9969159E7EA6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CDF44-D452-4C61-97C3-7DA124440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B0A79-DDBE-4D0B-913C-96E29529865A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F1FD-B482-4E83-B3FB-51B18A09EF2C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7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0806-D936-478B-AF64-D73DCFF5F7F6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EB346-6ED4-41AE-ABDC-76B79DEEA66B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B0AC-821B-48FC-916B-7F7E509A47DD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02E-17F3-46D2-8209-2F13EA501011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EE83-E9D7-4E16-950F-1872409135A4}" type="datetime1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5D0B-4DC6-42AD-9ECA-FCAE5BD2D561}" type="datetime1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E203-5910-4708-AF1C-D8F6E02F8F10}" type="datetime1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6598F-E423-45DF-8BDB-27BA356B2750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4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39C9-800D-4430-8527-CADB0147BEAD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296FF-2FE7-4B4A-86A7-089E2B07BFEE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5A82-540F-44F6-907A-49035C5D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9812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r-HR" altLang="en-US" sz="4000" b="1" smtClean="0"/>
              <a:t>PROFILAKTIČKA PRIMJENA ANTIMIKROBNIH LIJEKOVA</a:t>
            </a:r>
            <a:endParaRPr lang="en-GB" altLang="en-US" sz="40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572000"/>
            <a:ext cx="6400800" cy="1828800"/>
          </a:xfrm>
        </p:spPr>
        <p:txBody>
          <a:bodyPr/>
          <a:lstStyle/>
          <a:p>
            <a:pPr eaLnBrk="1" hangingPunct="1"/>
            <a:r>
              <a:rPr lang="hr-HR" altLang="en-US" i="1" smtClean="0"/>
              <a:t>Svjetlana Stoisavljević-Šatara</a:t>
            </a:r>
          </a:p>
          <a:p>
            <a:pPr eaLnBrk="1" hangingPunct="1"/>
            <a:r>
              <a:rPr lang="hr-HR" altLang="en-US" i="1" smtClean="0"/>
              <a:t>Zavod za farmakologiju</a:t>
            </a:r>
          </a:p>
          <a:p>
            <a:pPr eaLnBrk="1" hangingPunct="1"/>
            <a:r>
              <a:rPr lang="hr-HR" altLang="en-US" i="1" smtClean="0"/>
              <a:t>Medicinski fakultet, Banja Luka</a:t>
            </a:r>
            <a:endParaRPr lang="en-GB" altLang="en-US" i="1" smtClean="0"/>
          </a:p>
        </p:txBody>
      </p:sp>
    </p:spTree>
    <p:extLst>
      <p:ext uri="{BB962C8B-B14F-4D97-AF65-F5344CB8AC3E}">
        <p14:creationId xmlns:p14="http://schemas.microsoft.com/office/powerpoint/2010/main" val="222628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r-HR" altLang="en-US" sz="3200" b="1" smtClean="0"/>
              <a:t>INDIKACIJE ZA PRIMJENU PERIOPERATIVNE PROFILAKSE</a:t>
            </a:r>
            <a:endParaRPr lang="en-GB" altLang="en-US" sz="32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305800" cy="3581400"/>
          </a:xfrm>
        </p:spPr>
        <p:txBody>
          <a:bodyPr/>
          <a:lstStyle/>
          <a:p>
            <a:pPr marL="609600" indent="-609600" algn="l" eaLnBrk="1" hangingPunct="1"/>
            <a:r>
              <a:rPr lang="hr-HR" altLang="en-US" sz="2800" smtClean="0"/>
              <a:t>Kod pacijenata sa povećanim rizikom, kao što su:</a:t>
            </a:r>
          </a:p>
          <a:p>
            <a:pPr marL="609600" indent="-609600" algn="l" eaLnBrk="1" hangingPunct="1"/>
            <a:endParaRPr lang="hr-HR" altLang="en-US" sz="280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imunokompromitovani pacijenti,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oni koji boluju od malignih bolesti, 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šećerne bolesti i 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stariji od 65 godina</a:t>
            </a:r>
          </a:p>
        </p:txBody>
      </p:sp>
    </p:spTree>
    <p:extLst>
      <p:ext uri="{BB962C8B-B14F-4D97-AF65-F5344CB8AC3E}">
        <p14:creationId xmlns:p14="http://schemas.microsoft.com/office/powerpoint/2010/main" val="61508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0668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NA</a:t>
            </a:r>
            <a:r>
              <a:rPr lang="hr-HR" altLang="en-US" sz="3200" b="1" smtClean="0"/>
              <a:t>Č</a:t>
            </a:r>
            <a:r>
              <a:rPr lang="en-US" altLang="en-US" sz="3200" b="1" smtClean="0"/>
              <a:t>IN</a:t>
            </a:r>
            <a:r>
              <a:rPr lang="hr-HR" altLang="en-US" sz="3200" b="1" smtClean="0"/>
              <a:t> PRIMJENE LIJEKOVA U PERIOPERATIVNOJ PROFILAKSI</a:t>
            </a:r>
            <a:endParaRPr lang="en-GB" altLang="en-US" sz="3200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305800" cy="4419600"/>
          </a:xfrm>
        </p:spPr>
        <p:txBody>
          <a:bodyPr/>
          <a:lstStyle/>
          <a:p>
            <a:pPr marL="609600" indent="-609600" algn="l" eaLnBrk="1" hangingPunct="1"/>
            <a:r>
              <a:rPr lang="hr-HR" altLang="en-US" sz="2800" dirty="0" smtClean="0"/>
              <a:t>Kad i na koji način primjeniti lijek?</a:t>
            </a:r>
          </a:p>
          <a:p>
            <a:pPr marL="609600" indent="-609600" algn="l" eaLnBrk="1" hangingPunct="1"/>
            <a:endParaRPr lang="hr-HR" altLang="en-US" sz="2800" dirty="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dirty="0" smtClean="0"/>
              <a:t>Davanje antibiotika nakon zahvata ili dan prije zahvata smatra se neracionalnim.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dirty="0" smtClean="0"/>
              <a:t>Dokazano je da mora postojati terapijska koncentracija antibiotika u tkivima, već za vrijeme incizije kože.</a:t>
            </a:r>
          </a:p>
          <a:p>
            <a:pPr marL="609600" indent="-609600" algn="l" eaLnBrk="1" hangingPunct="1">
              <a:buFontTx/>
              <a:buChar char="•"/>
            </a:pPr>
            <a:endParaRPr lang="hr-HR" alt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4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NA</a:t>
            </a:r>
            <a:r>
              <a:rPr lang="hr-HR" altLang="en-US" sz="3200" b="1" smtClean="0"/>
              <a:t>Č</a:t>
            </a:r>
            <a:r>
              <a:rPr lang="en-US" altLang="en-US" sz="3200" b="1" smtClean="0"/>
              <a:t>IN</a:t>
            </a:r>
            <a:r>
              <a:rPr lang="hr-HR" altLang="en-US" sz="3200" b="1" smtClean="0"/>
              <a:t> PRIMJENE LIJEKOVA U PERIOPERATIVNOJ PROFILAKSI</a:t>
            </a:r>
            <a:endParaRPr lang="en-GB" altLang="en-US" sz="32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8305800" cy="4953000"/>
          </a:xfrm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Antibiotike ne treba aplicirati prilikom poziva u operacionu salu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Antibiotike treba poslati zajedno sa pacijentom u operacionu salu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Lijek treba aplicirati anesteziolog ili anesteziološki tehničar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Na početku operacije treba dati uobičajenu dozu, a ponoviti je u slučaju dužeg trajanja zahvata, vodeći računa o farmakokinetici antibiotika</a:t>
            </a:r>
          </a:p>
        </p:txBody>
      </p:sp>
    </p:spTree>
    <p:extLst>
      <p:ext uri="{BB962C8B-B14F-4D97-AF65-F5344CB8AC3E}">
        <p14:creationId xmlns:p14="http://schemas.microsoft.com/office/powerpoint/2010/main" val="40231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NA</a:t>
            </a:r>
            <a:r>
              <a:rPr lang="hr-HR" altLang="en-US" sz="3200" b="1" smtClean="0"/>
              <a:t>Č</a:t>
            </a:r>
            <a:r>
              <a:rPr lang="en-US" altLang="en-US" sz="3200" b="1" smtClean="0"/>
              <a:t>IN</a:t>
            </a:r>
            <a:r>
              <a:rPr lang="hr-HR" altLang="en-US" sz="3200" b="1" smtClean="0"/>
              <a:t> PRIMJENE LIJEKOVA U PERIOPERATIVNOJ PROFILAKSI</a:t>
            </a:r>
            <a:endParaRPr lang="en-GB" altLang="en-US" sz="32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305800" cy="4419600"/>
          </a:xfrm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Za kontaminirane operacije preporučuje se mehaničko čišćenje crijeva uz peroralne antibiotike dan prije operacije te jednu dozu antibiotika parenteralno u operacionoj sali</a:t>
            </a:r>
          </a:p>
          <a:p>
            <a:pPr marL="609600" indent="-609600" algn="l" eaLnBrk="1" hangingPunct="1">
              <a:buFontTx/>
              <a:buChar char="•"/>
            </a:pPr>
            <a:endParaRPr lang="hr-HR" altLang="en-US" sz="280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Kod čistih operacija parenteralna primjena lijeka je primjerena i pravilna</a:t>
            </a:r>
          </a:p>
          <a:p>
            <a:pPr marL="609600" indent="-609600" algn="l" eaLnBrk="1" hangingPunct="1"/>
            <a:endParaRPr lang="hr-HR" altLang="en-US" sz="28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5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382000" cy="10668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r-HR" altLang="en-US" sz="3200" b="1" smtClean="0"/>
              <a:t>PREPORUKE ZA PROVOĐENJE PERIOPERATIVNE PROFILAKSE</a:t>
            </a:r>
            <a:endParaRPr lang="en-GB" altLang="en-US" sz="32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305800" cy="4419600"/>
          </a:xfrm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Perioperativna profilaksa je nužna u hirurškoj praksi</a:t>
            </a:r>
          </a:p>
          <a:p>
            <a:pPr marL="609600" indent="-609600" algn="l" eaLnBrk="1" hangingPunct="1"/>
            <a:endParaRPr lang="hr-HR" altLang="en-US" sz="280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Lijek izabran za profilaksu mora imati djelovanje na očekivane glavne patogene, uz svijest o prisutnosti lokalnih rezistentnih sojeva</a:t>
            </a:r>
          </a:p>
          <a:p>
            <a:pPr marL="609600" indent="-609600" algn="l" eaLnBrk="1" hangingPunct="1">
              <a:buFontTx/>
              <a:buChar char="•"/>
            </a:pPr>
            <a:endParaRPr lang="hr-HR" altLang="en-US" sz="280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smtClean="0"/>
              <a:t>Lijek treba ordinirati parenteralno, neposredno prije zahvata</a:t>
            </a:r>
          </a:p>
        </p:txBody>
      </p:sp>
    </p:spTree>
    <p:extLst>
      <p:ext uri="{BB962C8B-B14F-4D97-AF65-F5344CB8AC3E}">
        <p14:creationId xmlns:p14="http://schemas.microsoft.com/office/powerpoint/2010/main" val="248395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914400"/>
          </a:xfrm>
          <a:solidFill>
            <a:schemeClr val="bg1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3200" b="1" dirty="0" smtClean="0"/>
              <a:t>PREPORUKE ZA PROVOĐENJE PERIOPERATIVNE PROFILAKSE</a:t>
            </a:r>
            <a:endParaRPr lang="en-GB" altLang="en-US" sz="32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305800" cy="4419600"/>
          </a:xfrm>
        </p:spPr>
        <p:txBody>
          <a:bodyPr/>
          <a:lstStyle/>
          <a:p>
            <a:pPr algn="l">
              <a:spcBef>
                <a:spcPts val="0"/>
              </a:spcBef>
              <a:defRPr/>
            </a:pPr>
            <a:r>
              <a:rPr lang="hr-HR" sz="2800" dirty="0" smtClean="0"/>
              <a:t>Dovoljna je jedna doza lijeka, a </a:t>
            </a:r>
            <a:r>
              <a:rPr lang="sr-Latn-RS" sz="2800" dirty="0" smtClean="0"/>
              <a:t>d</a:t>
            </a:r>
            <a:r>
              <a:rPr lang="en-US" sz="2800" dirty="0" err="1" smtClean="0"/>
              <a:t>avanje</a:t>
            </a:r>
            <a:r>
              <a:rPr lang="en-US" sz="2800" dirty="0" smtClean="0"/>
              <a:t> </a:t>
            </a:r>
            <a:r>
              <a:rPr lang="en-US" sz="2800" dirty="0" err="1" smtClean="0"/>
              <a:t>još</a:t>
            </a:r>
            <a:r>
              <a:rPr lang="en-US" sz="2800" dirty="0" smtClean="0"/>
              <a:t> </a:t>
            </a:r>
            <a:r>
              <a:rPr lang="en-US" sz="2800" dirty="0" err="1" smtClean="0"/>
              <a:t>jedne</a:t>
            </a:r>
            <a:r>
              <a:rPr lang="en-US" sz="2800" dirty="0" smtClean="0"/>
              <a:t> doze </a:t>
            </a:r>
            <a:r>
              <a:rPr lang="en-US" sz="2800" dirty="0" err="1" smtClean="0"/>
              <a:t>antibiotika</a:t>
            </a:r>
            <a:r>
              <a:rPr lang="en-US" sz="2800" dirty="0" smtClean="0"/>
              <a:t> </a:t>
            </a:r>
            <a:r>
              <a:rPr lang="en-US" sz="2800" dirty="0" err="1" smtClean="0"/>
              <a:t>treba</a:t>
            </a:r>
            <a:r>
              <a:rPr lang="en-US" sz="2800" dirty="0" smtClean="0"/>
              <a:t> </a:t>
            </a:r>
            <a:r>
              <a:rPr lang="en-US" sz="2800" dirty="0" err="1" smtClean="0"/>
              <a:t>razmotriti</a:t>
            </a:r>
            <a:r>
              <a:rPr lang="en-US" sz="2800" dirty="0" smtClean="0"/>
              <a:t> </a:t>
            </a:r>
            <a:r>
              <a:rPr lang="en-US" sz="2800" dirty="0" err="1" smtClean="0"/>
              <a:t>kada</a:t>
            </a:r>
            <a:r>
              <a:rPr lang="en-US" sz="2800" dirty="0" smtClean="0"/>
              <a:t> </a:t>
            </a:r>
            <a:r>
              <a:rPr lang="en-US" sz="2800" dirty="0" err="1" smtClean="0"/>
              <a:t>zahvat</a:t>
            </a:r>
            <a:r>
              <a:rPr lang="en-US" sz="2800" dirty="0" smtClean="0"/>
              <a:t> </a:t>
            </a:r>
            <a:r>
              <a:rPr lang="en-US" sz="2800" dirty="0" err="1" smtClean="0"/>
              <a:t>traje</a:t>
            </a:r>
            <a:r>
              <a:rPr lang="en-US" sz="2800" dirty="0" smtClean="0"/>
              <a:t> du</a:t>
            </a:r>
            <a:r>
              <a:rPr lang="sr-Latn-RS" sz="2800" dirty="0" smtClean="0"/>
              <a:t>ž</a:t>
            </a:r>
            <a:r>
              <a:rPr lang="en-US" sz="2800" dirty="0" smtClean="0"/>
              <a:t>e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dvostukog</a:t>
            </a:r>
            <a:r>
              <a:rPr lang="en-US" sz="2800" dirty="0" smtClean="0"/>
              <a:t> </a:t>
            </a:r>
            <a:r>
              <a:rPr lang="sr-Latn-RS" sz="2800" dirty="0" smtClean="0"/>
              <a:t> </a:t>
            </a:r>
            <a:r>
              <a:rPr lang="en-US" sz="2800" dirty="0" err="1" smtClean="0"/>
              <a:t>poluvremena</a:t>
            </a:r>
            <a:r>
              <a:rPr lang="sr-Latn-RS" sz="2800" dirty="0" smtClean="0"/>
              <a:t> </a:t>
            </a:r>
            <a:r>
              <a:rPr lang="en-US" sz="2800" dirty="0" err="1" smtClean="0"/>
              <a:t>eliminacije</a:t>
            </a:r>
            <a:r>
              <a:rPr lang="en-US" sz="2800" dirty="0" smtClean="0"/>
              <a:t> (</a:t>
            </a:r>
            <a:r>
              <a:rPr lang="en-US" sz="2800" dirty="0" err="1" smtClean="0"/>
              <a:t>T1</a:t>
            </a:r>
            <a:r>
              <a:rPr lang="en-US" sz="2800" dirty="0" smtClean="0"/>
              <a:t>/2) </a:t>
            </a:r>
            <a:r>
              <a:rPr lang="en-US" sz="2800" dirty="0" err="1" smtClean="0"/>
              <a:t>antibiotika</a:t>
            </a:r>
            <a:r>
              <a:rPr lang="en-US" sz="2800" dirty="0" smtClean="0"/>
              <a:t> (</a:t>
            </a:r>
            <a:r>
              <a:rPr lang="en-US" sz="2800" dirty="0" err="1" smtClean="0"/>
              <a:t>npr</a:t>
            </a:r>
            <a:r>
              <a:rPr lang="en-US" sz="2800" dirty="0" smtClean="0"/>
              <a:t>. </a:t>
            </a:r>
            <a:r>
              <a:rPr lang="en-US" sz="2800" dirty="0" err="1" smtClean="0"/>
              <a:t>ako</a:t>
            </a:r>
            <a:r>
              <a:rPr lang="en-US" sz="2800" dirty="0" smtClean="0"/>
              <a:t> se </a:t>
            </a:r>
            <a:r>
              <a:rPr lang="en-US" sz="2800" dirty="0" err="1" smtClean="0"/>
              <a:t>daje</a:t>
            </a:r>
            <a:r>
              <a:rPr lang="en-US" sz="2800" dirty="0" smtClean="0"/>
              <a:t> </a:t>
            </a:r>
            <a:r>
              <a:rPr lang="en-US" sz="2800" dirty="0" err="1" smtClean="0"/>
              <a:t>cefazolin</a:t>
            </a:r>
            <a:r>
              <a:rPr lang="en-US" sz="2800" dirty="0" smtClean="0"/>
              <a:t> u </a:t>
            </a:r>
            <a:r>
              <a:rPr lang="en-US" sz="2800" dirty="0" err="1" smtClean="0"/>
              <a:t>prolongiranim</a:t>
            </a:r>
            <a:r>
              <a:rPr lang="en-US" sz="2800" dirty="0" smtClean="0"/>
              <a:t> </a:t>
            </a:r>
            <a:r>
              <a:rPr lang="en-US" sz="2800" dirty="0" err="1" smtClean="0"/>
              <a:t>zahvatima</a:t>
            </a:r>
            <a:r>
              <a:rPr lang="en-US" sz="2800" dirty="0" smtClean="0"/>
              <a:t> </a:t>
            </a:r>
            <a:r>
              <a:rPr lang="en-US" sz="2800" dirty="0" err="1" smtClean="0"/>
              <a:t>treba</a:t>
            </a:r>
            <a:r>
              <a:rPr lang="en-US" sz="2800" dirty="0" smtClean="0"/>
              <a:t> </a:t>
            </a:r>
            <a:r>
              <a:rPr lang="en-US" sz="2800" dirty="0" err="1" smtClean="0"/>
              <a:t>dati</a:t>
            </a:r>
            <a:r>
              <a:rPr lang="en-US" sz="2800" dirty="0" smtClean="0"/>
              <a:t> </a:t>
            </a:r>
            <a:r>
              <a:rPr lang="en-US" sz="2800" dirty="0" err="1" smtClean="0"/>
              <a:t>drugu</a:t>
            </a:r>
            <a:r>
              <a:rPr lang="sr-Latn-RS" sz="2800" dirty="0" smtClean="0"/>
              <a:t> </a:t>
            </a:r>
            <a:r>
              <a:rPr lang="en-US" sz="2800" dirty="0" err="1" smtClean="0"/>
              <a:t>dozu</a:t>
            </a:r>
            <a:r>
              <a:rPr lang="en-US" sz="2800" dirty="0" smtClean="0"/>
              <a:t> </a:t>
            </a:r>
            <a:r>
              <a:rPr lang="en-US" sz="2800" dirty="0" err="1" smtClean="0"/>
              <a:t>nakon</a:t>
            </a:r>
            <a:r>
              <a:rPr lang="en-US" sz="2800" dirty="0" smtClean="0"/>
              <a:t> 3 </a:t>
            </a:r>
            <a:r>
              <a:rPr lang="en-US" sz="2800" dirty="0" err="1" smtClean="0"/>
              <a:t>sata</a:t>
            </a:r>
            <a:r>
              <a:rPr lang="en-US" sz="2800" dirty="0" smtClean="0"/>
              <a:t>).</a:t>
            </a:r>
            <a:endParaRPr lang="hr-HR" sz="2800" dirty="0" smtClean="0"/>
          </a:p>
          <a:p>
            <a:pPr marL="609600" indent="-609600" algn="l" eaLnBrk="1" hangingPunct="1">
              <a:defRPr/>
            </a:pPr>
            <a:endParaRPr lang="hr-HR" sz="2800" dirty="0" smtClean="0"/>
          </a:p>
          <a:p>
            <a:pPr indent="-609600" algn="l" eaLnBrk="1" hangingPunct="1">
              <a:spcBef>
                <a:spcPts val="0"/>
              </a:spcBef>
              <a:defRPr/>
            </a:pPr>
            <a:r>
              <a:rPr lang="hr-HR" sz="2800" dirty="0" smtClean="0"/>
              <a:t>Kombinacija peroralnih i parenteralnih antibiotika indikovana je samo kod kontaminiranih (kolorektalnih) operacija</a:t>
            </a:r>
          </a:p>
          <a:p>
            <a:pPr marL="609600" indent="-609600" algn="l" eaLnBrk="1" hangingPunct="1">
              <a:defRPr/>
            </a:pPr>
            <a:endParaRPr lang="hr-HR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69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9144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3200" b="1" dirty="0" smtClean="0"/>
              <a:t>PREPORUKE ZA PROVOĐENJE PERIOPERATIVNE PROFILAKSE</a:t>
            </a:r>
            <a:endParaRPr lang="en-GB" altLang="en-US" sz="3200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1305"/>
            <a:ext cx="8305800" cy="4399613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•"/>
            </a:pPr>
            <a:r>
              <a:rPr lang="en-US" altLang="en-US" sz="1800" dirty="0" smtClean="0"/>
              <a:t> </a:t>
            </a:r>
            <a:r>
              <a:rPr lang="en-US" altLang="en-US" sz="2800" dirty="0" err="1" smtClean="0"/>
              <a:t>Za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sve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čiste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većinu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čistih-kontaminiranih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zahvata</a:t>
            </a:r>
            <a:r>
              <a:rPr lang="en-US" altLang="en-US" sz="2800" dirty="0" smtClean="0"/>
              <a:t> (u </a:t>
            </a:r>
            <a:r>
              <a:rPr lang="en-US" altLang="en-US" sz="2800" dirty="0" err="1" smtClean="0"/>
              <a:t>kojima</a:t>
            </a:r>
            <a:r>
              <a:rPr lang="en-US" altLang="en-US" sz="2800" dirty="0" smtClean="0"/>
              <a:t> je </a:t>
            </a:r>
            <a:r>
              <a:rPr lang="en-US" altLang="en-US" sz="2800" dirty="0" err="1" smtClean="0"/>
              <a:t>glavni</a:t>
            </a:r>
            <a:r>
              <a:rPr lang="en-US" altLang="en-US" sz="2800" dirty="0" smtClean="0"/>
              <a:t> problem </a:t>
            </a:r>
            <a:r>
              <a:rPr lang="en-US" altLang="en-US" sz="2800" dirty="0" err="1" smtClean="0"/>
              <a:t>bakterijska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kontaminacija</a:t>
            </a:r>
            <a:r>
              <a:rPr lang="en-US" altLang="en-US" sz="2800" dirty="0" smtClean="0"/>
              <a:t> s </a:t>
            </a:r>
            <a:r>
              <a:rPr lang="en-US" altLang="en-US" sz="2800" dirty="0" err="1" smtClean="0"/>
              <a:t>kože</a:t>
            </a:r>
            <a:r>
              <a:rPr lang="en-US" altLang="en-US" sz="2800" dirty="0" smtClean="0"/>
              <a:t>) </a:t>
            </a:r>
            <a:r>
              <a:rPr lang="en-US" altLang="en-US" sz="2800" b="1" dirty="0" smtClean="0"/>
              <a:t>cefazolin  je </a:t>
            </a:r>
            <a:r>
              <a:rPr lang="en-US" altLang="en-US" sz="2800" b="1" dirty="0" err="1" smtClean="0"/>
              <a:t>lijek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prvog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izbora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zbog</a:t>
            </a:r>
            <a:r>
              <a:rPr lang="en-US" altLang="en-US" sz="2800" b="1" dirty="0" smtClean="0"/>
              <a:t> </a:t>
            </a:r>
            <a:r>
              <a:rPr lang="en-US" altLang="en-US" sz="2800" b="1" dirty="0" err="1" smtClean="0"/>
              <a:t>izvrsnog</a:t>
            </a:r>
            <a:r>
              <a:rPr lang="en-US" altLang="en-US" sz="2800" b="1" dirty="0" smtClean="0"/>
              <a:t> </a:t>
            </a:r>
            <a:r>
              <a:rPr lang="en-US" altLang="en-US" sz="2800" dirty="0" err="1" smtClean="0"/>
              <a:t>djelovanja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gram-</a:t>
            </a:r>
            <a:r>
              <a:rPr lang="en-US" altLang="en-US" sz="2800" dirty="0" err="1" smtClean="0"/>
              <a:t>pozitivne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koji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uglavnom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čine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kontaminaciju</a:t>
            </a:r>
            <a:r>
              <a:rPr lang="en-US" altLang="en-US" sz="2800" dirty="0" smtClean="0"/>
              <a:t> s </a:t>
            </a:r>
            <a:r>
              <a:rPr lang="en-US" altLang="en-US" sz="2800" dirty="0" err="1" smtClean="0"/>
              <a:t>kože</a:t>
            </a:r>
            <a:endParaRPr lang="en-US" altLang="en-US" sz="2800" dirty="0" smtClean="0"/>
          </a:p>
          <a:p>
            <a:pPr algn="l"/>
            <a:endParaRPr lang="en-US" altLang="en-US" sz="2800" dirty="0" smtClean="0"/>
          </a:p>
          <a:p>
            <a:pPr algn="l">
              <a:buFontTx/>
              <a:buChar char="•"/>
            </a:pP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Međutim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kada</a:t>
            </a:r>
            <a:r>
              <a:rPr lang="en-US" altLang="en-US" sz="2800" dirty="0" smtClean="0"/>
              <a:t> je </a:t>
            </a:r>
            <a:r>
              <a:rPr lang="en-US" altLang="en-US" sz="2800" dirty="0" err="1" smtClean="0"/>
              <a:t>moguća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kontaminacija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aerobnim</a:t>
            </a:r>
            <a:r>
              <a:rPr lang="en-US" altLang="en-US" sz="2800" dirty="0" smtClean="0"/>
              <a:t> gram-</a:t>
            </a:r>
            <a:r>
              <a:rPr lang="en-US" altLang="en-US" sz="2800" dirty="0" err="1" smtClean="0"/>
              <a:t>negativnim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uzročnicima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npr</a:t>
            </a:r>
            <a:r>
              <a:rPr lang="en-US" altLang="en-US" sz="2800" dirty="0" smtClean="0"/>
              <a:t>. </a:t>
            </a:r>
            <a:r>
              <a:rPr lang="en-US" altLang="en-US" sz="2800" dirty="0" err="1" smtClean="0"/>
              <a:t>za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vrijeme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zahvata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želucu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žučnom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sistemu</a:t>
            </a:r>
            <a:r>
              <a:rPr lang="en-US" altLang="en-US" sz="2800" dirty="0" smtClean="0"/>
              <a:t> ,</a:t>
            </a:r>
            <a:r>
              <a:rPr lang="en-US" altLang="en-US" sz="2800" dirty="0" err="1" smtClean="0"/>
              <a:t>pri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urološkim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zahvatima</a:t>
            </a:r>
            <a:r>
              <a:rPr lang="en-US" altLang="en-US" sz="2800" dirty="0" smtClean="0"/>
              <a:t>), </a:t>
            </a:r>
            <a:r>
              <a:rPr lang="en-US" altLang="en-US" sz="2800" dirty="0" err="1" smtClean="0"/>
              <a:t>preporučuju</a:t>
            </a:r>
            <a:r>
              <a:rPr lang="en-US" altLang="en-US" sz="2800" dirty="0" smtClean="0"/>
              <a:t> se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cefalosporini</a:t>
            </a:r>
            <a:r>
              <a:rPr lang="en-US" altLang="en-US" sz="2800" dirty="0" smtClean="0"/>
              <a:t> II. </a:t>
            </a:r>
            <a:r>
              <a:rPr lang="en-US" altLang="en-US" sz="2800" dirty="0" err="1" smtClean="0"/>
              <a:t>generacije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cefuroksim</a:t>
            </a:r>
            <a:r>
              <a:rPr lang="en-US" altLang="en-US" sz="2800" dirty="0" smtClean="0"/>
              <a:t>). </a:t>
            </a:r>
          </a:p>
          <a:p>
            <a:pPr algn="l">
              <a:buFontTx/>
              <a:buChar char="•"/>
            </a:pPr>
            <a:endParaRPr lang="en-US" alt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8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9144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en-US" sz="3200" b="1" dirty="0" smtClean="0"/>
              <a:t>PREPORUKE ZA PROVOĐENJE PERIOPERATIVNE PROFILAKSE</a:t>
            </a:r>
            <a:endParaRPr lang="en-GB" altLang="en-US" sz="3200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14500"/>
            <a:ext cx="8305800" cy="4914900"/>
          </a:xfrm>
        </p:spPr>
        <p:txBody>
          <a:bodyPr/>
          <a:lstStyle/>
          <a:p>
            <a:pPr algn="l">
              <a:buFontTx/>
              <a:buChar char="•"/>
            </a:pPr>
            <a:endParaRPr lang="en-US" altLang="en-US" sz="2400" dirty="0" smtClean="0">
              <a:solidFill>
                <a:srgbClr val="FFFF00"/>
              </a:solidFill>
            </a:endParaRPr>
          </a:p>
          <a:p>
            <a:pPr algn="l">
              <a:buFontTx/>
              <a:buChar char="•"/>
            </a:pP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Ako</a:t>
            </a:r>
            <a:r>
              <a:rPr lang="en-US" altLang="en-US" sz="2400" dirty="0" smtClean="0"/>
              <a:t> je </a:t>
            </a:r>
            <a:r>
              <a:rPr lang="en-US" altLang="en-US" sz="2400" dirty="0" err="1" smtClean="0"/>
              <a:t>moguća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kontaminacija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anaerobnim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uzročnicima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npr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tokom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kolorektalnih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ginekoloških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zahvata</a:t>
            </a:r>
            <a:r>
              <a:rPr lang="en-US" altLang="en-US" sz="2400" dirty="0" smtClean="0"/>
              <a:t> u </a:t>
            </a:r>
            <a:r>
              <a:rPr lang="en-US" altLang="en-US" sz="2400" dirty="0" err="1" smtClean="0"/>
              <a:t>području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glave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vrata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preporučuje</a:t>
            </a:r>
            <a:r>
              <a:rPr lang="en-US" altLang="en-US" sz="2400" dirty="0" smtClean="0"/>
              <a:t> se </a:t>
            </a:r>
            <a:r>
              <a:rPr lang="en-US" altLang="en-US" sz="2400" dirty="0" err="1" smtClean="0"/>
              <a:t>primjena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antibiotika</a:t>
            </a:r>
            <a:r>
              <a:rPr lang="en-US" altLang="en-US" sz="2400" dirty="0" smtClean="0"/>
              <a:t> s </a:t>
            </a:r>
            <a:r>
              <a:rPr lang="en-US" altLang="en-US" sz="2400" dirty="0" err="1" smtClean="0"/>
              <a:t>djelovanjem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anaerobne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bakterije</a:t>
            </a:r>
            <a:r>
              <a:rPr lang="en-US" altLang="en-US" sz="2400" dirty="0" smtClean="0"/>
              <a:t>. </a:t>
            </a:r>
          </a:p>
          <a:p>
            <a:pPr algn="l">
              <a:buFontTx/>
              <a:buChar char="•"/>
            </a:pPr>
            <a:endParaRPr lang="en-US" altLang="en-US" sz="2400" dirty="0" smtClean="0"/>
          </a:p>
          <a:p>
            <a:pPr algn="l">
              <a:buFontTx/>
              <a:buChar char="•"/>
            </a:pPr>
            <a:r>
              <a:rPr lang="en-US" altLang="en-US" sz="2400" dirty="0" smtClean="0"/>
              <a:t> </a:t>
            </a:r>
            <a:r>
              <a:rPr lang="en-US" altLang="en-US" sz="2400" b="1" dirty="0" err="1" smtClean="0"/>
              <a:t>Cefalosporini</a:t>
            </a:r>
            <a:r>
              <a:rPr lang="en-US" altLang="en-US" sz="2400" b="1" dirty="0" smtClean="0"/>
              <a:t> III. </a:t>
            </a:r>
            <a:r>
              <a:rPr lang="en-US" altLang="en-US" sz="2400" b="1" dirty="0" err="1" smtClean="0"/>
              <a:t>generacije</a:t>
            </a:r>
            <a:r>
              <a:rPr lang="en-US" altLang="en-US" sz="2400" b="1" dirty="0" smtClean="0"/>
              <a:t> (</a:t>
            </a:r>
            <a:r>
              <a:rPr lang="en-US" altLang="en-US" sz="2400" b="1" dirty="0" err="1" smtClean="0"/>
              <a:t>ceftriakson</a:t>
            </a:r>
            <a:r>
              <a:rPr lang="en-US" altLang="en-US" sz="2400" b="1" dirty="0" smtClean="0"/>
              <a:t>) se  ne </a:t>
            </a:r>
            <a:r>
              <a:rPr lang="en-US" altLang="en-US" sz="2400" b="1" dirty="0" err="1" smtClean="0"/>
              <a:t>preporučuju</a:t>
            </a:r>
            <a:r>
              <a:rPr lang="en-US" altLang="en-US" sz="2400" b="1" dirty="0" smtClean="0"/>
              <a:t> </a:t>
            </a:r>
            <a:r>
              <a:rPr lang="en-US" altLang="en-US" sz="2400" dirty="0" smtClean="0"/>
              <a:t>u </a:t>
            </a:r>
            <a:r>
              <a:rPr lang="en-US" altLang="en-US" sz="2400" dirty="0" err="1" smtClean="0"/>
              <a:t>perioperativnoj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profilaksi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njihov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široki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spektar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uključuje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one </a:t>
            </a:r>
            <a:r>
              <a:rPr lang="en-US" altLang="en-US" sz="2400" dirty="0" err="1" smtClean="0"/>
              <a:t>uzročnike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koji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rijetko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odgovorni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hirurške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infekcije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indukuju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rezistenciju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nekih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enterobakterija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dokazano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dovode</a:t>
            </a:r>
            <a:r>
              <a:rPr lang="en-US" altLang="en-US" sz="2400" dirty="0" smtClean="0"/>
              <a:t> do </a:t>
            </a:r>
            <a:r>
              <a:rPr lang="en-US" altLang="en-US" sz="2400" dirty="0" err="1" smtClean="0"/>
              <a:t>veće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učestalosti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postantbiotskog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kolitisa</a:t>
            </a:r>
            <a:r>
              <a:rPr lang="en-US" altLang="en-US" sz="2400" dirty="0" smtClean="0"/>
              <a:t>, a </a:t>
            </a:r>
            <a:r>
              <a:rPr lang="en-US" altLang="en-US" sz="2400" dirty="0" err="1" smtClean="0"/>
              <a:t>osim</a:t>
            </a:r>
            <a:r>
              <a:rPr lang="en-US" altLang="en-US" sz="2400" dirty="0" smtClean="0"/>
              <a:t> toga </a:t>
            </a:r>
            <a:r>
              <a:rPr lang="en-US" altLang="en-US" sz="2400" dirty="0" err="1" smtClean="0"/>
              <a:t>su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pl-PL" altLang="en-US" sz="2400" dirty="0" smtClean="0"/>
              <a:t>skuplji od cefalosporina I. i II. generacije.</a:t>
            </a:r>
            <a:endParaRPr lang="hr-HR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581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46"/>
          <p:cNvGrpSpPr>
            <a:grpSpLocks/>
          </p:cNvGrpSpPr>
          <p:nvPr/>
        </p:nvGrpSpPr>
        <p:grpSpPr bwMode="auto">
          <a:xfrm>
            <a:off x="1908175" y="152400"/>
            <a:ext cx="5643563" cy="5868988"/>
            <a:chOff x="-3" y="-3"/>
            <a:chExt cx="3893" cy="4415"/>
          </a:xfrm>
        </p:grpSpPr>
        <p:grpSp>
          <p:nvGrpSpPr>
            <p:cNvPr id="32771" name="Group 44"/>
            <p:cNvGrpSpPr>
              <a:grpSpLocks/>
            </p:cNvGrpSpPr>
            <p:nvPr/>
          </p:nvGrpSpPr>
          <p:grpSpPr bwMode="auto">
            <a:xfrm>
              <a:off x="0" y="0"/>
              <a:ext cx="3887" cy="4409"/>
              <a:chOff x="0" y="0"/>
              <a:chExt cx="3887" cy="4409"/>
            </a:xfrm>
          </p:grpSpPr>
          <p:grpSp>
            <p:nvGrpSpPr>
              <p:cNvPr id="32773" name="Group 17"/>
              <p:cNvGrpSpPr>
                <a:grpSpLocks/>
              </p:cNvGrpSpPr>
              <p:nvPr/>
            </p:nvGrpSpPr>
            <p:grpSpPr bwMode="auto">
              <a:xfrm>
                <a:off x="0" y="0"/>
                <a:ext cx="1242" cy="403"/>
                <a:chOff x="0" y="0"/>
                <a:chExt cx="1242" cy="403"/>
              </a:xfrm>
            </p:grpSpPr>
            <p:sp>
              <p:nvSpPr>
                <p:cNvPr id="32813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56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VRSTA </a:t>
                  </a:r>
                  <a:r>
                    <a:rPr lang="hr-HR" altLang="en-US" sz="12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ZAHVATA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14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74" name="Group 19"/>
              <p:cNvGrpSpPr>
                <a:grpSpLocks/>
              </p:cNvGrpSpPr>
              <p:nvPr/>
            </p:nvGrpSpPr>
            <p:grpSpPr bwMode="auto">
              <a:xfrm>
                <a:off x="1242" y="0"/>
                <a:ext cx="2645" cy="403"/>
                <a:chOff x="1242" y="0"/>
                <a:chExt cx="2645" cy="403"/>
              </a:xfrm>
            </p:grpSpPr>
            <p:sp>
              <p:nvSpPr>
                <p:cNvPr id="32811" name="Rectangle 3"/>
                <p:cNvSpPr>
                  <a:spLocks noChangeArrowheads="1"/>
                </p:cNvSpPr>
                <p:nvPr/>
              </p:nvSpPr>
              <p:spPr bwMode="auto">
                <a:xfrm>
                  <a:off x="1285" y="0"/>
                  <a:ext cx="2559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200">
                      <a:latin typeface="Arial" panose="020B0604020202020204" pitchFamily="34" charset="0"/>
                      <a:cs typeface="Times New Roman" panose="02020603050405020304" pitchFamily="18" charset="0"/>
                    </a:rPr>
                    <a:t>LIJEK IZBORA I NAČIN PRIMJENE</a:t>
                  </a:r>
                  <a:endParaRPr lang="en-GB" altLang="en-US" sz="1200" b="1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12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2" y="0"/>
                  <a:ext cx="264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75" name="Group 21"/>
              <p:cNvGrpSpPr>
                <a:grpSpLocks/>
              </p:cNvGrpSpPr>
              <p:nvPr/>
            </p:nvGrpSpPr>
            <p:grpSpPr bwMode="auto">
              <a:xfrm>
                <a:off x="0" y="403"/>
                <a:ext cx="1242" cy="556"/>
                <a:chOff x="0" y="403"/>
                <a:chExt cx="1242" cy="556"/>
              </a:xfrm>
            </p:grpSpPr>
            <p:sp>
              <p:nvSpPr>
                <p:cNvPr id="32809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403"/>
                  <a:ext cx="11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Abdominalna hirurgija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Holecistektomija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10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2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76" name="Group 23"/>
              <p:cNvGrpSpPr>
                <a:grpSpLocks/>
              </p:cNvGrpSpPr>
              <p:nvPr/>
            </p:nvGrpSpPr>
            <p:grpSpPr bwMode="auto">
              <a:xfrm>
                <a:off x="1242" y="344"/>
                <a:ext cx="2645" cy="615"/>
                <a:chOff x="1242" y="344"/>
                <a:chExt cx="2645" cy="615"/>
              </a:xfrm>
            </p:grpSpPr>
            <p:sp>
              <p:nvSpPr>
                <p:cNvPr id="32807" name="Rectangle 5"/>
                <p:cNvSpPr>
                  <a:spLocks noChangeArrowheads="1"/>
                </p:cNvSpPr>
                <p:nvPr/>
              </p:nvSpPr>
              <p:spPr bwMode="auto">
                <a:xfrm>
                  <a:off x="1285" y="344"/>
                  <a:ext cx="2559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</a:t>
                  </a:r>
                  <a:r>
                    <a:rPr lang="sr-Latn-BA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*</a:t>
                  </a:r>
                  <a:r>
                    <a:rPr lang="en-GB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GB" altLang="en-US" sz="1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1g</a:t>
                  </a:r>
                  <a:r>
                    <a:rPr lang="en-GB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iv. </a:t>
                  </a:r>
                  <a:r>
                    <a:rPr lang="en-GB" altLang="en-US" sz="1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ili</a:t>
                  </a:r>
                  <a:r>
                    <a:rPr lang="en-GB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GB" altLang="en-US" sz="1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cefuroksim</a:t>
                  </a:r>
                  <a:r>
                    <a:rPr lang="en-GB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1,5 g iv. </a:t>
                  </a:r>
                  <a:r>
                    <a:rPr lang="en-GB" altLang="en-US" sz="1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prije</a:t>
                  </a:r>
                  <a:r>
                    <a:rPr lang="en-GB" alt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GB" altLang="en-US" sz="1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operacije</a:t>
                  </a:r>
                  <a:endParaRPr lang="en-GB" altLang="en-US" sz="1200" dirty="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sr-Latn-BA" altLang="en-US" sz="1000" dirty="0">
                      <a:latin typeface="Times New Roman" panose="02020603050405020304" pitchFamily="18" charset="0"/>
                    </a:rPr>
                    <a:t>*</a:t>
                  </a:r>
                  <a:r>
                    <a:rPr lang="sr-Latn-BA" altLang="en-US" sz="2400" dirty="0">
                      <a:latin typeface="Times New Roman" panose="02020603050405020304" pitchFamily="18" charset="0"/>
                    </a:rPr>
                    <a:t> </a:t>
                  </a:r>
                  <a:r>
                    <a:rPr lang="sr-Latn-BA" altLang="en-US" sz="1000" dirty="0">
                      <a:latin typeface="Times New Roman" panose="02020603050405020304" pitchFamily="18" charset="0"/>
                    </a:rPr>
                    <a:t>2g kod pacijenata težih od 70 kg</a:t>
                  </a:r>
                  <a:endParaRPr lang="en-GB" altLang="en-US" sz="10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08" name="Rectangle 22"/>
                <p:cNvSpPr>
                  <a:spLocks noChangeArrowheads="1"/>
                </p:cNvSpPr>
                <p:nvPr/>
              </p:nvSpPr>
              <p:spPr bwMode="auto">
                <a:xfrm>
                  <a:off x="1242" y="403"/>
                  <a:ext cx="264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77" name="Group 25"/>
              <p:cNvGrpSpPr>
                <a:grpSpLocks/>
              </p:cNvGrpSpPr>
              <p:nvPr/>
            </p:nvGrpSpPr>
            <p:grpSpPr bwMode="auto">
              <a:xfrm>
                <a:off x="0" y="959"/>
                <a:ext cx="1242" cy="690"/>
                <a:chOff x="0" y="959"/>
                <a:chExt cx="1242" cy="690"/>
              </a:xfrm>
            </p:grpSpPr>
            <p:sp>
              <p:nvSpPr>
                <p:cNvPr id="32805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959"/>
                  <a:ext cx="1156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altLang="en-US" sz="1200">
                    <a:solidFill>
                      <a:srgbClr val="FFFF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Preponska hernija s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ugradnjom mrežice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06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959"/>
                  <a:ext cx="124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78" name="Group 27"/>
              <p:cNvGrpSpPr>
                <a:grpSpLocks/>
              </p:cNvGrpSpPr>
              <p:nvPr/>
            </p:nvGrpSpPr>
            <p:grpSpPr bwMode="auto">
              <a:xfrm>
                <a:off x="1242" y="959"/>
                <a:ext cx="2645" cy="690"/>
                <a:chOff x="1242" y="959"/>
                <a:chExt cx="2645" cy="690"/>
              </a:xfrm>
            </p:grpSpPr>
            <p:sp>
              <p:nvSpPr>
                <p:cNvPr id="32803" name="Rectangle 7"/>
                <p:cNvSpPr>
                  <a:spLocks noChangeArrowheads="1"/>
                </p:cNvSpPr>
                <p:nvPr/>
              </p:nvSpPr>
              <p:spPr bwMode="auto">
                <a:xfrm>
                  <a:off x="1285" y="959"/>
                  <a:ext cx="2559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altLang="en-US" sz="1200">
                    <a:solidFill>
                      <a:srgbClr val="FFFF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iv. prije operacije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04" name="Rectangle 26"/>
                <p:cNvSpPr>
                  <a:spLocks noChangeArrowheads="1"/>
                </p:cNvSpPr>
                <p:nvPr/>
              </p:nvSpPr>
              <p:spPr bwMode="auto">
                <a:xfrm>
                  <a:off x="1242" y="959"/>
                  <a:ext cx="264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79" name="Group 29"/>
              <p:cNvGrpSpPr>
                <a:grpSpLocks/>
              </p:cNvGrpSpPr>
              <p:nvPr/>
            </p:nvGrpSpPr>
            <p:grpSpPr bwMode="auto">
              <a:xfrm>
                <a:off x="0" y="1649"/>
                <a:ext cx="1242" cy="690"/>
                <a:chOff x="0" y="1649"/>
                <a:chExt cx="1242" cy="690"/>
              </a:xfrm>
            </p:grpSpPr>
            <p:sp>
              <p:nvSpPr>
                <p:cNvPr id="32801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649"/>
                  <a:ext cx="1156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altLang="en-US" sz="1200">
                    <a:solidFill>
                      <a:srgbClr val="FFFF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Zahvati na jednjaku, želucu, tankom crij.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02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649"/>
                  <a:ext cx="124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0" name="Group 31"/>
              <p:cNvGrpSpPr>
                <a:grpSpLocks/>
              </p:cNvGrpSpPr>
              <p:nvPr/>
            </p:nvGrpSpPr>
            <p:grpSpPr bwMode="auto">
              <a:xfrm>
                <a:off x="1242" y="1649"/>
                <a:ext cx="2645" cy="690"/>
                <a:chOff x="1242" y="1649"/>
                <a:chExt cx="2645" cy="690"/>
              </a:xfrm>
            </p:grpSpPr>
            <p:sp>
              <p:nvSpPr>
                <p:cNvPr id="32799" name="Rectangle 9"/>
                <p:cNvSpPr>
                  <a:spLocks noChangeArrowheads="1"/>
                </p:cNvSpPr>
                <p:nvPr/>
              </p:nvSpPr>
              <p:spPr bwMode="auto">
                <a:xfrm>
                  <a:off x="1285" y="1649"/>
                  <a:ext cx="2559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altLang="en-US" sz="1200">
                    <a:solidFill>
                      <a:srgbClr val="FFFF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iv. prije operacije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800" name="Rectangle 30"/>
                <p:cNvSpPr>
                  <a:spLocks noChangeArrowheads="1"/>
                </p:cNvSpPr>
                <p:nvPr/>
              </p:nvSpPr>
              <p:spPr bwMode="auto">
                <a:xfrm>
                  <a:off x="1242" y="1649"/>
                  <a:ext cx="264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1" name="Group 33"/>
              <p:cNvGrpSpPr>
                <a:grpSpLocks/>
              </p:cNvGrpSpPr>
              <p:nvPr/>
            </p:nvGrpSpPr>
            <p:grpSpPr bwMode="auto">
              <a:xfrm>
                <a:off x="0" y="2339"/>
                <a:ext cx="1242" cy="824"/>
                <a:chOff x="0" y="2339"/>
                <a:chExt cx="1242" cy="824"/>
              </a:xfrm>
            </p:grpSpPr>
            <p:sp>
              <p:nvSpPr>
                <p:cNvPr id="32797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2339"/>
                  <a:ext cx="1156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solidFill>
                        <a:srgbClr val="FFFF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altLang="en-US" sz="1200">
                    <a:solidFill>
                      <a:srgbClr val="FFFF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Kolorektalni zahvati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98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2339"/>
                  <a:ext cx="1242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2" name="Group 35"/>
              <p:cNvGrpSpPr>
                <a:grpSpLocks/>
              </p:cNvGrpSpPr>
              <p:nvPr/>
            </p:nvGrpSpPr>
            <p:grpSpPr bwMode="auto">
              <a:xfrm>
                <a:off x="1242" y="2339"/>
                <a:ext cx="2645" cy="824"/>
                <a:chOff x="1242" y="2339"/>
                <a:chExt cx="2645" cy="824"/>
              </a:xfrm>
            </p:grpSpPr>
            <p:sp>
              <p:nvSpPr>
                <p:cNvPr id="32795" name="Rectangle 11"/>
                <p:cNvSpPr>
                  <a:spLocks noChangeArrowheads="1"/>
                </p:cNvSpPr>
                <p:nvPr/>
              </p:nvSpPr>
              <p:spPr bwMode="auto">
                <a:xfrm>
                  <a:off x="1285" y="2339"/>
                  <a:ext cx="2559" cy="8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eritomicin i neomicin 3x1g po. dan prije zahvata + cefuroksim 1,5 g iv + metronidazol 500 mg neposredno prije operacije, ako operacija traje duže od 3 h, još jedna doza oba lijeka 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96" name="Rectangle 34"/>
                <p:cNvSpPr>
                  <a:spLocks noChangeArrowheads="1"/>
                </p:cNvSpPr>
                <p:nvPr/>
              </p:nvSpPr>
              <p:spPr bwMode="auto">
                <a:xfrm>
                  <a:off x="1242" y="2339"/>
                  <a:ext cx="2645" cy="82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3" name="Group 37"/>
              <p:cNvGrpSpPr>
                <a:grpSpLocks/>
              </p:cNvGrpSpPr>
              <p:nvPr/>
            </p:nvGrpSpPr>
            <p:grpSpPr bwMode="auto">
              <a:xfrm>
                <a:off x="0" y="3163"/>
                <a:ext cx="1242" cy="556"/>
                <a:chOff x="0" y="3163"/>
                <a:chExt cx="1242" cy="556"/>
              </a:xfrm>
            </p:grpSpPr>
            <p:sp>
              <p:nvSpPr>
                <p:cNvPr id="32793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3163"/>
                  <a:ext cx="11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Apendektomija 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94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3163"/>
                  <a:ext cx="12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4" name="Group 39"/>
              <p:cNvGrpSpPr>
                <a:grpSpLocks/>
              </p:cNvGrpSpPr>
              <p:nvPr/>
            </p:nvGrpSpPr>
            <p:grpSpPr bwMode="auto">
              <a:xfrm>
                <a:off x="1242" y="3163"/>
                <a:ext cx="2645" cy="556"/>
                <a:chOff x="1242" y="3163"/>
                <a:chExt cx="2645" cy="556"/>
              </a:xfrm>
            </p:grpSpPr>
            <p:sp>
              <p:nvSpPr>
                <p:cNvPr id="32791" name="Rectangle 13"/>
                <p:cNvSpPr>
                  <a:spLocks noChangeArrowheads="1"/>
                </p:cNvSpPr>
                <p:nvPr/>
              </p:nvSpPr>
              <p:spPr bwMode="auto">
                <a:xfrm>
                  <a:off x="1285" y="3163"/>
                  <a:ext cx="2559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iv. +metronidazol 500mg iv. prije operacije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92" name="Rectangle 38"/>
                <p:cNvSpPr>
                  <a:spLocks noChangeArrowheads="1"/>
                </p:cNvSpPr>
                <p:nvPr/>
              </p:nvSpPr>
              <p:spPr bwMode="auto">
                <a:xfrm>
                  <a:off x="1242" y="3163"/>
                  <a:ext cx="264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5" name="Group 41"/>
              <p:cNvGrpSpPr>
                <a:grpSpLocks/>
              </p:cNvGrpSpPr>
              <p:nvPr/>
            </p:nvGrpSpPr>
            <p:grpSpPr bwMode="auto">
              <a:xfrm>
                <a:off x="0" y="3719"/>
                <a:ext cx="1242" cy="690"/>
                <a:chOff x="0" y="3719"/>
                <a:chExt cx="1242" cy="690"/>
              </a:xfrm>
            </p:grpSpPr>
            <p:sp>
              <p:nvSpPr>
                <p:cNvPr id="32789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3719"/>
                  <a:ext cx="1156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Ortopedija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Ugradnje proteze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90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3719"/>
                  <a:ext cx="124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2786" name="Group 43"/>
              <p:cNvGrpSpPr>
                <a:grpSpLocks/>
              </p:cNvGrpSpPr>
              <p:nvPr/>
            </p:nvGrpSpPr>
            <p:grpSpPr bwMode="auto">
              <a:xfrm>
                <a:off x="1242" y="3660"/>
                <a:ext cx="2645" cy="749"/>
                <a:chOff x="1242" y="3660"/>
                <a:chExt cx="2645" cy="749"/>
              </a:xfrm>
            </p:grpSpPr>
            <p:sp>
              <p:nvSpPr>
                <p:cNvPr id="32787" name="Rectangle 15"/>
                <p:cNvSpPr>
                  <a:spLocks noChangeArrowheads="1"/>
                </p:cNvSpPr>
                <p:nvPr/>
              </p:nvSpPr>
              <p:spPr bwMode="auto">
                <a:xfrm>
                  <a:off x="1285" y="3660"/>
                  <a:ext cx="2559" cy="7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 iv.; u slučaju prisutnosti MRSA- vankomicin 1g iv., preoperativno, uz nastavak prvih 48 sati postoperativno</a:t>
                  </a:r>
                  <a:endParaRPr lang="en-GB" altLang="en-US" sz="1200">
                    <a:latin typeface="Arial" panose="020B060402020202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2788" name="Rectangle 42"/>
                <p:cNvSpPr>
                  <a:spLocks noChangeArrowheads="1"/>
                </p:cNvSpPr>
                <p:nvPr/>
              </p:nvSpPr>
              <p:spPr bwMode="auto">
                <a:xfrm>
                  <a:off x="1242" y="3719"/>
                  <a:ext cx="264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2772" name="Rectangle 45"/>
            <p:cNvSpPr>
              <a:spLocks noChangeArrowheads="1"/>
            </p:cNvSpPr>
            <p:nvPr/>
          </p:nvSpPr>
          <p:spPr bwMode="auto">
            <a:xfrm>
              <a:off x="-3" y="-3"/>
              <a:ext cx="3893" cy="441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69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0"/>
          <p:cNvGrpSpPr>
            <a:grpSpLocks/>
          </p:cNvGrpSpPr>
          <p:nvPr/>
        </p:nvGrpSpPr>
        <p:grpSpPr bwMode="auto">
          <a:xfrm>
            <a:off x="1908175" y="457200"/>
            <a:ext cx="5754688" cy="5564188"/>
            <a:chOff x="-3" y="-3"/>
            <a:chExt cx="3893" cy="3744"/>
          </a:xfrm>
        </p:grpSpPr>
        <p:grpSp>
          <p:nvGrpSpPr>
            <p:cNvPr id="33795" name="Group 38"/>
            <p:cNvGrpSpPr>
              <a:grpSpLocks/>
            </p:cNvGrpSpPr>
            <p:nvPr/>
          </p:nvGrpSpPr>
          <p:grpSpPr bwMode="auto">
            <a:xfrm>
              <a:off x="0" y="0"/>
              <a:ext cx="3887" cy="3738"/>
              <a:chOff x="0" y="0"/>
              <a:chExt cx="3887" cy="3738"/>
            </a:xfrm>
          </p:grpSpPr>
          <p:grpSp>
            <p:nvGrpSpPr>
              <p:cNvPr id="33797" name="Group 15"/>
              <p:cNvGrpSpPr>
                <a:grpSpLocks/>
              </p:cNvGrpSpPr>
              <p:nvPr/>
            </p:nvGrpSpPr>
            <p:grpSpPr bwMode="auto">
              <a:xfrm>
                <a:off x="0" y="0"/>
                <a:ext cx="1242" cy="556"/>
                <a:chOff x="0" y="0"/>
                <a:chExt cx="1242" cy="556"/>
              </a:xfrm>
            </p:grpSpPr>
            <p:sp>
              <p:nvSpPr>
                <p:cNvPr id="33831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1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Osteosinteza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2" name="Rectangle 1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798" name="Group 17"/>
              <p:cNvGrpSpPr>
                <a:grpSpLocks/>
              </p:cNvGrpSpPr>
              <p:nvPr/>
            </p:nvGrpSpPr>
            <p:grpSpPr bwMode="auto">
              <a:xfrm>
                <a:off x="1242" y="0"/>
                <a:ext cx="2645" cy="556"/>
                <a:chOff x="1242" y="0"/>
                <a:chExt cx="2645" cy="556"/>
              </a:xfrm>
            </p:grpSpPr>
            <p:sp>
              <p:nvSpPr>
                <p:cNvPr id="33829" name="Rectangle 3"/>
                <p:cNvSpPr>
                  <a:spLocks noChangeArrowheads="1"/>
                </p:cNvSpPr>
                <p:nvPr/>
              </p:nvSpPr>
              <p:spPr bwMode="auto">
                <a:xfrm>
                  <a:off x="1285" y="0"/>
                  <a:ext cx="2559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 iv. prije operacije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30" name="Rectangle 16"/>
                <p:cNvSpPr>
                  <a:spLocks noChangeArrowheads="1"/>
                </p:cNvSpPr>
                <p:nvPr/>
              </p:nvSpPr>
              <p:spPr bwMode="auto">
                <a:xfrm>
                  <a:off x="1242" y="0"/>
                  <a:ext cx="264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799" name="Group 19"/>
              <p:cNvGrpSpPr>
                <a:grpSpLocks/>
              </p:cNvGrpSpPr>
              <p:nvPr/>
            </p:nvGrpSpPr>
            <p:grpSpPr bwMode="auto">
              <a:xfrm>
                <a:off x="0" y="556"/>
                <a:ext cx="1242" cy="556"/>
                <a:chOff x="0" y="556"/>
                <a:chExt cx="1242" cy="556"/>
              </a:xfrm>
            </p:grpSpPr>
            <p:sp>
              <p:nvSpPr>
                <p:cNvPr id="33827" name="Rectangle 4"/>
                <p:cNvSpPr>
                  <a:spLocks noChangeArrowheads="1"/>
                </p:cNvSpPr>
                <p:nvPr/>
              </p:nvSpPr>
              <p:spPr bwMode="auto">
                <a:xfrm>
                  <a:off x="43" y="556"/>
                  <a:ext cx="11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Amputacije zbog ishemije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8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556"/>
                  <a:ext cx="12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0" name="Group 21"/>
              <p:cNvGrpSpPr>
                <a:grpSpLocks/>
              </p:cNvGrpSpPr>
              <p:nvPr/>
            </p:nvGrpSpPr>
            <p:grpSpPr bwMode="auto">
              <a:xfrm>
                <a:off x="1242" y="556"/>
                <a:ext cx="2645" cy="556"/>
                <a:chOff x="1242" y="556"/>
                <a:chExt cx="2645" cy="556"/>
              </a:xfrm>
            </p:grpSpPr>
            <p:sp>
              <p:nvSpPr>
                <p:cNvPr id="33825" name="Rectangle 5"/>
                <p:cNvSpPr>
                  <a:spLocks noChangeArrowheads="1"/>
                </p:cNvSpPr>
                <p:nvPr/>
              </p:nvSpPr>
              <p:spPr bwMode="auto">
                <a:xfrm>
                  <a:off x="1285" y="556"/>
                  <a:ext cx="2559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 iv. prije operacije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6" name="Rectangle 20"/>
                <p:cNvSpPr>
                  <a:spLocks noChangeArrowheads="1"/>
                </p:cNvSpPr>
                <p:nvPr/>
              </p:nvSpPr>
              <p:spPr bwMode="auto">
                <a:xfrm>
                  <a:off x="1242" y="556"/>
                  <a:ext cx="264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1" name="Group 23"/>
              <p:cNvGrpSpPr>
                <a:grpSpLocks/>
              </p:cNvGrpSpPr>
              <p:nvPr/>
            </p:nvGrpSpPr>
            <p:grpSpPr bwMode="auto">
              <a:xfrm>
                <a:off x="0" y="1112"/>
                <a:ext cx="1242" cy="556"/>
                <a:chOff x="0" y="1112"/>
                <a:chExt cx="1242" cy="556"/>
              </a:xfrm>
            </p:grpSpPr>
            <p:sp>
              <p:nvSpPr>
                <p:cNvPr id="33823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1112"/>
                  <a:ext cx="11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Genitourinarni trakt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histerektomija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4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1112"/>
                  <a:ext cx="12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2" name="Group 25"/>
              <p:cNvGrpSpPr>
                <a:grpSpLocks/>
              </p:cNvGrpSpPr>
              <p:nvPr/>
            </p:nvGrpSpPr>
            <p:grpSpPr bwMode="auto">
              <a:xfrm>
                <a:off x="1242" y="1112"/>
                <a:ext cx="2645" cy="556"/>
                <a:chOff x="1242" y="1112"/>
                <a:chExt cx="2645" cy="556"/>
              </a:xfrm>
            </p:grpSpPr>
            <p:sp>
              <p:nvSpPr>
                <p:cNvPr id="33821" name="Rectangle 7"/>
                <p:cNvSpPr>
                  <a:spLocks noChangeArrowheads="1"/>
                </p:cNvSpPr>
                <p:nvPr/>
              </p:nvSpPr>
              <p:spPr bwMode="auto">
                <a:xfrm>
                  <a:off x="1285" y="1112"/>
                  <a:ext cx="2559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 iv. + metronidazol 500 mg iv.,  prije operacije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2" name="Rectangle 24"/>
                <p:cNvSpPr>
                  <a:spLocks noChangeArrowheads="1"/>
                </p:cNvSpPr>
                <p:nvPr/>
              </p:nvSpPr>
              <p:spPr bwMode="auto">
                <a:xfrm>
                  <a:off x="1242" y="1112"/>
                  <a:ext cx="2645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3" name="Group 27"/>
              <p:cNvGrpSpPr>
                <a:grpSpLocks/>
              </p:cNvGrpSpPr>
              <p:nvPr/>
            </p:nvGrpSpPr>
            <p:grpSpPr bwMode="auto">
              <a:xfrm>
                <a:off x="0" y="1668"/>
                <a:ext cx="1242" cy="690"/>
                <a:chOff x="0" y="1668"/>
                <a:chExt cx="1242" cy="690"/>
              </a:xfrm>
            </p:grpSpPr>
            <p:sp>
              <p:nvSpPr>
                <p:cNvPr id="33819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1668"/>
                  <a:ext cx="1156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Nefrektomija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2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1668"/>
                  <a:ext cx="124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4" name="Group 29"/>
              <p:cNvGrpSpPr>
                <a:grpSpLocks/>
              </p:cNvGrpSpPr>
              <p:nvPr/>
            </p:nvGrpSpPr>
            <p:grpSpPr bwMode="auto">
              <a:xfrm>
                <a:off x="1242" y="1668"/>
                <a:ext cx="2645" cy="690"/>
                <a:chOff x="1242" y="1668"/>
                <a:chExt cx="2645" cy="690"/>
              </a:xfrm>
            </p:grpSpPr>
            <p:sp>
              <p:nvSpPr>
                <p:cNvPr id="33817" name="Rectangle 9"/>
                <p:cNvSpPr>
                  <a:spLocks noChangeArrowheads="1"/>
                </p:cNvSpPr>
                <p:nvPr/>
              </p:nvSpPr>
              <p:spPr bwMode="auto">
                <a:xfrm>
                  <a:off x="1285" y="1668"/>
                  <a:ext cx="2559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 iv. prije operacije; dozu ponoviti ako operacija traje duže od 3</a:t>
                  </a:r>
                  <a:r>
                    <a:rPr lang="en-US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18" name="Rectangle 28"/>
                <p:cNvSpPr>
                  <a:spLocks noChangeArrowheads="1"/>
                </p:cNvSpPr>
                <p:nvPr/>
              </p:nvSpPr>
              <p:spPr bwMode="auto">
                <a:xfrm>
                  <a:off x="1242" y="1668"/>
                  <a:ext cx="264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5" name="Group 31"/>
              <p:cNvGrpSpPr>
                <a:grpSpLocks/>
              </p:cNvGrpSpPr>
              <p:nvPr/>
            </p:nvGrpSpPr>
            <p:grpSpPr bwMode="auto">
              <a:xfrm>
                <a:off x="0" y="2358"/>
                <a:ext cx="1242" cy="690"/>
                <a:chOff x="0" y="2358"/>
                <a:chExt cx="1242" cy="690"/>
              </a:xfrm>
            </p:grpSpPr>
            <p:sp>
              <p:nvSpPr>
                <p:cNvPr id="33815" name="Rectangle 10"/>
                <p:cNvSpPr>
                  <a:spLocks noChangeArrowheads="1"/>
                </p:cNvSpPr>
                <p:nvPr/>
              </p:nvSpPr>
              <p:spPr bwMode="auto">
                <a:xfrm>
                  <a:off x="43" y="2358"/>
                  <a:ext cx="1156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Oftalmologija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16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2358"/>
                  <a:ext cx="124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6" name="Group 33"/>
              <p:cNvGrpSpPr>
                <a:grpSpLocks/>
              </p:cNvGrpSpPr>
              <p:nvPr/>
            </p:nvGrpSpPr>
            <p:grpSpPr bwMode="auto">
              <a:xfrm>
                <a:off x="1242" y="2358"/>
                <a:ext cx="2645" cy="690"/>
                <a:chOff x="1242" y="2358"/>
                <a:chExt cx="2645" cy="690"/>
              </a:xfrm>
            </p:grpSpPr>
            <p:sp>
              <p:nvSpPr>
                <p:cNvPr id="33813" name="Rectangle 11"/>
                <p:cNvSpPr>
                  <a:spLocks noChangeArrowheads="1"/>
                </p:cNvSpPr>
                <p:nvPr/>
              </p:nvSpPr>
              <p:spPr bwMode="auto">
                <a:xfrm>
                  <a:off x="1285" y="2358"/>
                  <a:ext cx="2559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iv. ili cefuroksim 1,5 g  iv. prije operacije kod osoba starijih od 60 god., imunokompromitovanih i dijabetičara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14" name="Rectangle 32"/>
                <p:cNvSpPr>
                  <a:spLocks noChangeArrowheads="1"/>
                </p:cNvSpPr>
                <p:nvPr/>
              </p:nvSpPr>
              <p:spPr bwMode="auto">
                <a:xfrm>
                  <a:off x="1242" y="2358"/>
                  <a:ext cx="264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7" name="Group 35"/>
              <p:cNvGrpSpPr>
                <a:grpSpLocks/>
              </p:cNvGrpSpPr>
              <p:nvPr/>
            </p:nvGrpSpPr>
            <p:grpSpPr bwMode="auto">
              <a:xfrm>
                <a:off x="0" y="3048"/>
                <a:ext cx="1242" cy="690"/>
                <a:chOff x="0" y="3048"/>
                <a:chExt cx="1242" cy="690"/>
              </a:xfrm>
            </p:grpSpPr>
            <p:sp>
              <p:nvSpPr>
                <p:cNvPr id="33811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3048"/>
                  <a:ext cx="1156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Zahvati na glavi i vratu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12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3048"/>
                  <a:ext cx="1242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808" name="Group 37"/>
              <p:cNvGrpSpPr>
                <a:grpSpLocks/>
              </p:cNvGrpSpPr>
              <p:nvPr/>
            </p:nvGrpSpPr>
            <p:grpSpPr bwMode="auto">
              <a:xfrm>
                <a:off x="1242" y="3048"/>
                <a:ext cx="2645" cy="690"/>
                <a:chOff x="1242" y="3048"/>
                <a:chExt cx="2645" cy="690"/>
              </a:xfrm>
            </p:grpSpPr>
            <p:sp>
              <p:nvSpPr>
                <p:cNvPr id="33809" name="Rectangle 13"/>
                <p:cNvSpPr>
                  <a:spLocks noChangeArrowheads="1"/>
                </p:cNvSpPr>
                <p:nvPr/>
              </p:nvSpPr>
              <p:spPr bwMode="auto">
                <a:xfrm>
                  <a:off x="1285" y="3048"/>
                  <a:ext cx="2559" cy="6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GB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Cefazolin 1g iv+ klindamicin 600-900 mg  iv. prije operacije ako se operativnim rezom prolazi kroz usta ili paranazalne sinuse</a:t>
                  </a:r>
                  <a:endParaRPr lang="en-GB" altLang="en-US" sz="12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GB" altLang="en-US" sz="240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3810" name="Rectangle 36"/>
                <p:cNvSpPr>
                  <a:spLocks noChangeArrowheads="1"/>
                </p:cNvSpPr>
                <p:nvPr/>
              </p:nvSpPr>
              <p:spPr bwMode="auto">
                <a:xfrm>
                  <a:off x="1242" y="3048"/>
                  <a:ext cx="2645" cy="69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3796" name="Rectangle 39"/>
            <p:cNvSpPr>
              <a:spLocks noChangeArrowheads="1"/>
            </p:cNvSpPr>
            <p:nvPr/>
          </p:nvSpPr>
          <p:spPr bwMode="auto">
            <a:xfrm>
              <a:off x="-3" y="-3"/>
              <a:ext cx="3893" cy="374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0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2192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DEFINICIJA I OSNOVNI PRINCIPI PERIOPERATIVNE PROFILAKSE</a:t>
            </a:r>
            <a:endParaRPr lang="en-GB" altLang="en-US" sz="32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305800" cy="3581400"/>
          </a:xfrm>
        </p:spPr>
        <p:txBody>
          <a:bodyPr/>
          <a:lstStyle/>
          <a:p>
            <a:pPr algn="l" eaLnBrk="1" hangingPunct="1">
              <a:buClr>
                <a:srgbClr val="00FFFF"/>
              </a:buClr>
            </a:pPr>
            <a:r>
              <a:rPr lang="en-US" altLang="en-US" sz="2800" smtClean="0"/>
              <a:t>Perioperativna profilaksa podra</a:t>
            </a:r>
            <a:r>
              <a:rPr lang="hr-HR" altLang="en-US" sz="2800" smtClean="0"/>
              <a:t>zumjeva perioperativnu primjenu antimikrobnih lijekova kod pacijenata kod kojih ne postoje znakovi infekcije, sa ciljem sprečavanja razvoja postoperativnih infekcijskih komplikacija</a:t>
            </a:r>
            <a:endParaRPr lang="en-US" altLang="en-US" sz="2800" smtClean="0"/>
          </a:p>
          <a:p>
            <a:pPr algn="l" eaLnBrk="1" hangingPunct="1">
              <a:buClr>
                <a:srgbClr val="00FFFF"/>
              </a:buClr>
            </a:pPr>
            <a:r>
              <a:rPr lang="hr-HR" altLang="en-US" smtClean="0"/>
              <a:t> </a:t>
            </a:r>
            <a:endParaRPr lang="en-US" altLang="en-US" smtClean="0"/>
          </a:p>
          <a:p>
            <a:pPr algn="l" eaLnBrk="1" hangingPunct="1">
              <a:buClr>
                <a:srgbClr val="00FFFF"/>
              </a:buClr>
            </a:pPr>
            <a:r>
              <a:rPr lang="hr-HR" altLang="en-US" sz="2800" smtClean="0"/>
              <a:t>Ako se prije ili za vrijeme zahvata dijagnostikuje infekcija tada su termini terapija ili liječenje prikladniji od termina profilaksa</a:t>
            </a:r>
            <a:endParaRPr lang="en-GB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3905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RECIDIVA REUMATSKE GROZNICE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09800"/>
            <a:ext cx="8382000" cy="4114800"/>
          </a:xfrm>
        </p:spPr>
        <p:txBody>
          <a:bodyPr/>
          <a:lstStyle/>
          <a:p>
            <a:pPr algn="l" eaLnBrk="1" hangingPunct="1"/>
            <a:r>
              <a:rPr lang="en-US" altLang="en-US" sz="2800" smtClean="0"/>
              <a:t>Kod bolesnika sa preboljelim karditisom provodi se doživotno:</a:t>
            </a:r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b="1" smtClean="0"/>
              <a:t>benzatinbenzil penicilin </a:t>
            </a:r>
            <a:r>
              <a:rPr lang="en-US" altLang="en-US" sz="2800" smtClean="0"/>
              <a:t>1,2 mega i.j., svake 3 </a:t>
            </a:r>
            <a:r>
              <a:rPr lang="sr-Latn-CS" altLang="en-US" sz="2800" smtClean="0"/>
              <a:t>s</a:t>
            </a:r>
            <a:r>
              <a:rPr lang="en-US" altLang="en-US" sz="2800" smtClean="0"/>
              <a:t>edmice</a:t>
            </a:r>
          </a:p>
          <a:p>
            <a:pPr algn="l" eaLnBrk="1" hangingPunct="1">
              <a:buFontTx/>
              <a:buChar char="•"/>
            </a:pPr>
            <a:endParaRPr lang="en-US" altLang="en-US" sz="2800" smtClean="0"/>
          </a:p>
          <a:p>
            <a:pPr algn="l" eaLnBrk="1" hangingPunct="1"/>
            <a:r>
              <a:rPr lang="en-US" altLang="en-US" sz="2800" smtClean="0"/>
              <a:t>Reumatska groznica bez karditisa:</a:t>
            </a:r>
            <a:endParaRPr lang="sr-Latn-CS" altLang="en-US" sz="2800" smtClean="0"/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isti lijek do 20-te godine života ili 5 godina nakon bolesti</a:t>
            </a:r>
          </a:p>
        </p:txBody>
      </p:sp>
    </p:spTree>
    <p:extLst>
      <p:ext uri="{BB962C8B-B14F-4D97-AF65-F5344CB8AC3E}">
        <p14:creationId xmlns:p14="http://schemas.microsoft.com/office/powerpoint/2010/main" val="178545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906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RECIDIVA REUMATSKE GROZNICE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086600" cy="4114800"/>
          </a:xfrm>
        </p:spPr>
        <p:txBody>
          <a:bodyPr/>
          <a:lstStyle/>
          <a:p>
            <a:pPr algn="l" eaLnBrk="1" hangingPunct="1"/>
            <a:r>
              <a:rPr lang="en-US" altLang="en-US" sz="2800" smtClean="0"/>
              <a:t>Alternativa benzatilbenzil penicilinu:</a:t>
            </a:r>
            <a:endParaRPr lang="sr-Latn-CS" altLang="en-US" sz="2800" smtClean="0"/>
          </a:p>
          <a:p>
            <a:pPr algn="l" eaLnBrk="1" hangingPunct="1"/>
            <a:endParaRPr lang="en-US" altLang="en-US" sz="2800" smtClean="0"/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fenoksimetilpenicilin (penicilin V) 250mg svakih 12 h</a:t>
            </a:r>
          </a:p>
          <a:p>
            <a:pPr algn="l" eaLnBrk="1" hangingPunct="1"/>
            <a:endParaRPr lang="en-US" altLang="en-US" sz="2800" smtClean="0"/>
          </a:p>
          <a:p>
            <a:pPr algn="l" eaLnBrk="1" hangingPunct="1"/>
            <a:r>
              <a:rPr lang="en-US" altLang="en-US" sz="2800" smtClean="0"/>
              <a:t>Kod preosjetljivih na penicilin: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eritromicin  2x250 mg/dan </a:t>
            </a:r>
          </a:p>
        </p:txBody>
      </p:sp>
    </p:spTree>
    <p:extLst>
      <p:ext uri="{BB962C8B-B14F-4D97-AF65-F5344CB8AC3E}">
        <p14:creationId xmlns:p14="http://schemas.microsoft.com/office/powerpoint/2010/main" val="240322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MENINGOKOKNE INFEKCIJE</a:t>
            </a:r>
            <a:r>
              <a:rPr lang="sr-Latn-CS" altLang="en-US" sz="3200" b="1" smtClean="0"/>
              <a:t> (I)</a:t>
            </a:r>
            <a:endParaRPr lang="en-US" altLang="en-US" sz="32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09800"/>
            <a:ext cx="8305800" cy="41148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 dirty="0" smtClean="0"/>
              <a:t> </a:t>
            </a:r>
            <a:r>
              <a:rPr lang="en-US" altLang="en-US" sz="3200" dirty="0" err="1" smtClean="0"/>
              <a:t>Opravdana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kod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osoba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koje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su</a:t>
            </a:r>
            <a:r>
              <a:rPr lang="en-US" altLang="en-US" sz="3200" dirty="0" smtClean="0"/>
              <a:t> bile u </a:t>
            </a:r>
            <a:r>
              <a:rPr lang="en-US" altLang="en-US" sz="3200" dirty="0" err="1" smtClean="0"/>
              <a:t>bliskom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kontaktu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oboljelim</a:t>
            </a:r>
            <a:r>
              <a:rPr lang="en-US" altLang="en-US" sz="3200" dirty="0" smtClean="0"/>
              <a:t> od </a:t>
            </a:r>
            <a:r>
              <a:rPr lang="en-US" altLang="en-US" sz="3200" dirty="0" err="1" smtClean="0"/>
              <a:t>meningokokne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bolesti</a:t>
            </a:r>
            <a:endParaRPr lang="en-US" altLang="en-US" sz="3200" dirty="0" smtClean="0"/>
          </a:p>
          <a:p>
            <a:pPr algn="l" eaLnBrk="1" hangingPunct="1">
              <a:buFontTx/>
              <a:buChar char="•"/>
            </a:pPr>
            <a:endParaRPr lang="en-US" altLang="en-US" sz="3200" dirty="0" smtClean="0"/>
          </a:p>
          <a:p>
            <a:pPr algn="l" eaLnBrk="1" hangingPunct="1">
              <a:buFontTx/>
              <a:buChar char="•"/>
            </a:pPr>
            <a:r>
              <a:rPr lang="en-US" altLang="en-US" sz="3200" dirty="0" err="1" smtClean="0"/>
              <a:t>Profilaksu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početi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što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prije</a:t>
            </a:r>
            <a:r>
              <a:rPr lang="en-US" altLang="en-US" sz="3200" dirty="0" smtClean="0"/>
              <a:t> (</a:t>
            </a:r>
            <a:r>
              <a:rPr lang="en-US" altLang="en-US" sz="3200" dirty="0" err="1" smtClean="0"/>
              <a:t>unutar</a:t>
            </a:r>
            <a:r>
              <a:rPr lang="en-US" altLang="en-US" sz="3200" dirty="0" smtClean="0"/>
              <a:t> 24 </a:t>
            </a:r>
            <a:r>
              <a:rPr lang="en-US" altLang="en-US" sz="3200" dirty="0" err="1" smtClean="0"/>
              <a:t>sata</a:t>
            </a:r>
            <a:r>
              <a:rPr lang="en-US" altLang="en-US" sz="3200" dirty="0" smtClean="0"/>
              <a:t> od </a:t>
            </a:r>
            <a:r>
              <a:rPr lang="en-US" altLang="en-US" sz="3200" dirty="0" err="1" smtClean="0"/>
              <a:t>postavljanja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dijagnoze</a:t>
            </a:r>
            <a:r>
              <a:rPr lang="en-US" altLang="en-US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806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MENINGOKOKNE INFEKCIJE</a:t>
            </a:r>
            <a:r>
              <a:rPr lang="sr-Latn-CS" altLang="en-US" sz="3200" b="1" smtClean="0"/>
              <a:t> (II)</a:t>
            </a:r>
            <a:endParaRPr lang="en-US" altLang="en-US" sz="32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086600" cy="4114800"/>
          </a:xfrm>
        </p:spPr>
        <p:txBody>
          <a:bodyPr/>
          <a:lstStyle/>
          <a:p>
            <a:pPr algn="l" eaLnBrk="1" hangingPunct="1"/>
            <a:r>
              <a:rPr lang="en-US" altLang="en-US" sz="2800" dirty="0" smtClean="0"/>
              <a:t>Rifampicin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odrasli</a:t>
            </a:r>
            <a:r>
              <a:rPr lang="en-US" altLang="en-US" sz="2800" dirty="0" smtClean="0"/>
              <a:t>: 600 mg </a:t>
            </a:r>
            <a:r>
              <a:rPr lang="en-US" altLang="en-US" sz="2800" dirty="0" err="1" smtClean="0"/>
              <a:t>svakih</a:t>
            </a:r>
            <a:r>
              <a:rPr lang="en-US" altLang="en-US" sz="2800" dirty="0" smtClean="0"/>
              <a:t> 12 sati </a:t>
            </a:r>
            <a:r>
              <a:rPr lang="en-US" altLang="en-US" sz="2800" dirty="0" err="1" smtClean="0"/>
              <a:t>tokom</a:t>
            </a:r>
            <a:r>
              <a:rPr lang="en-US" altLang="en-US" sz="2800" dirty="0" smtClean="0"/>
              <a:t> 2 dana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djeca</a:t>
            </a:r>
            <a:r>
              <a:rPr lang="en-US" altLang="en-US" sz="2800" dirty="0" smtClean="0"/>
              <a:t>: </a:t>
            </a:r>
            <a:r>
              <a:rPr lang="en-US" altLang="en-US" sz="2800" dirty="0" err="1" smtClean="0"/>
              <a:t>10mg</a:t>
            </a:r>
            <a:r>
              <a:rPr lang="en-US" altLang="en-US" sz="2800" dirty="0" smtClean="0"/>
              <a:t>/kg </a:t>
            </a:r>
            <a:r>
              <a:rPr lang="en-US" altLang="en-US" sz="2800" dirty="0" err="1" smtClean="0"/>
              <a:t>svakih</a:t>
            </a:r>
            <a:r>
              <a:rPr lang="en-US" altLang="en-US" sz="2800" dirty="0" smtClean="0"/>
              <a:t> 12 sati </a:t>
            </a:r>
            <a:r>
              <a:rPr lang="en-US" altLang="en-US" sz="2800" dirty="0" err="1" smtClean="0"/>
              <a:t>tokom</a:t>
            </a:r>
            <a:r>
              <a:rPr lang="en-US" altLang="en-US" sz="2800" dirty="0" smtClean="0"/>
              <a:t> 2 dana </a:t>
            </a:r>
          </a:p>
          <a:p>
            <a:pPr algn="l" eaLnBrk="1" hangingPunct="1"/>
            <a:endParaRPr lang="sr-Latn-CS" altLang="en-US" sz="2800" dirty="0" smtClean="0"/>
          </a:p>
          <a:p>
            <a:pPr algn="l" eaLnBrk="1" hangingPunct="1"/>
            <a:r>
              <a:rPr lang="en-US" altLang="en-US" sz="2800" dirty="0" err="1" smtClean="0"/>
              <a:t>Ciprofloksacin</a:t>
            </a:r>
            <a:endParaRPr lang="en-US" altLang="en-US" sz="2800" dirty="0" smtClean="0"/>
          </a:p>
          <a:p>
            <a:pPr algn="l" eaLnBrk="1" hangingPunct="1">
              <a:buFontTx/>
              <a:buChar char="•"/>
            </a:pPr>
            <a:r>
              <a:rPr lang="en-US" altLang="en-US" sz="2800" dirty="0" smtClean="0"/>
              <a:t> 500 mg per </a:t>
            </a:r>
            <a:r>
              <a:rPr lang="en-US" altLang="en-US" sz="2800" dirty="0" err="1" smtClean="0"/>
              <a:t>os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jednokratno</a:t>
            </a:r>
            <a:r>
              <a:rPr lang="en-US" altLang="en-US" sz="2800" dirty="0" smtClean="0"/>
              <a:t> (</a:t>
            </a:r>
            <a:r>
              <a:rPr lang="en-US" altLang="en-US" sz="2800" dirty="0" err="1" smtClean="0"/>
              <a:t>samo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odrasli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22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MENINGOKOKNE INFEKCIJE</a:t>
            </a:r>
            <a:r>
              <a:rPr lang="sr-Latn-CS" altLang="en-US" sz="3200" b="1" smtClean="0"/>
              <a:t> (III)</a:t>
            </a:r>
            <a:endParaRPr lang="en-US" altLang="en-US" sz="32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086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err="1" smtClean="0"/>
              <a:t>Alternativa</a:t>
            </a:r>
            <a:endParaRPr lang="en-US" altLang="en-US" sz="2800" dirty="0" smtClean="0"/>
          </a:p>
          <a:p>
            <a:pPr algn="l" eaLnBrk="1" hangingPunct="1">
              <a:buFontTx/>
              <a:buChar char="•"/>
            </a:pP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ceftriakson</a:t>
            </a:r>
            <a:r>
              <a:rPr lang="en-US" altLang="en-US" sz="2800" dirty="0" smtClean="0"/>
              <a:t>:</a:t>
            </a:r>
          </a:p>
          <a:p>
            <a:pPr algn="l" eaLnBrk="1" hangingPunct="1"/>
            <a:r>
              <a:rPr lang="en-US" altLang="en-US" sz="2800" dirty="0" smtClean="0"/>
              <a:t>- </a:t>
            </a:r>
            <a:r>
              <a:rPr lang="en-US" altLang="en-US" sz="2800" dirty="0" err="1" smtClean="0"/>
              <a:t>odrasli</a:t>
            </a:r>
            <a:r>
              <a:rPr lang="en-US" altLang="en-US" sz="2800" dirty="0" smtClean="0"/>
              <a:t>: 250 mg </a:t>
            </a:r>
            <a:r>
              <a:rPr lang="en-US" altLang="en-US" sz="2800" dirty="0" err="1" smtClean="0"/>
              <a:t>i.m</a:t>
            </a:r>
            <a:r>
              <a:rPr lang="en-US" altLang="en-US" sz="2800" dirty="0" smtClean="0"/>
              <a:t>.</a:t>
            </a:r>
          </a:p>
          <a:p>
            <a:pPr algn="l" eaLnBrk="1" hangingPunct="1"/>
            <a:r>
              <a:rPr lang="en-US" altLang="en-US" sz="2800" dirty="0" smtClean="0"/>
              <a:t>- </a:t>
            </a:r>
            <a:r>
              <a:rPr lang="en-US" altLang="en-US" sz="2800" dirty="0" err="1" smtClean="0"/>
              <a:t>djeca</a:t>
            </a:r>
            <a:r>
              <a:rPr lang="en-US" altLang="en-US" sz="2800" dirty="0" smtClean="0"/>
              <a:t> do 12 god. 125 mg </a:t>
            </a:r>
            <a:r>
              <a:rPr lang="en-US" altLang="en-US" sz="2800" dirty="0" err="1" smtClean="0"/>
              <a:t>i.m</a:t>
            </a:r>
            <a:r>
              <a:rPr lang="en-US" altLang="en-US" sz="2800" dirty="0" smtClean="0"/>
              <a:t>.</a:t>
            </a:r>
          </a:p>
          <a:p>
            <a:pPr algn="l" eaLnBrk="1" hangingPunct="1"/>
            <a:r>
              <a:rPr lang="sr-Latn-CS" altLang="en-US" sz="2800" u="sng" dirty="0" smtClean="0"/>
              <a:t>-</a:t>
            </a:r>
            <a:r>
              <a:rPr lang="en-US" altLang="en-US" sz="2800" u="sng" dirty="0" err="1" smtClean="0"/>
              <a:t>lijek</a:t>
            </a:r>
            <a:r>
              <a:rPr lang="en-US" altLang="en-US" sz="2800" u="sng" dirty="0" smtClean="0"/>
              <a:t> </a:t>
            </a:r>
            <a:r>
              <a:rPr lang="en-US" altLang="en-US" sz="2800" u="sng" dirty="0" err="1" smtClean="0"/>
              <a:t>izbora</a:t>
            </a:r>
            <a:r>
              <a:rPr lang="en-US" altLang="en-US" sz="2800" u="sng" dirty="0" smtClean="0"/>
              <a:t> </a:t>
            </a:r>
            <a:r>
              <a:rPr lang="en-US" altLang="en-US" sz="2800" u="sng" dirty="0" err="1" smtClean="0"/>
              <a:t>za</a:t>
            </a:r>
            <a:r>
              <a:rPr lang="en-US" altLang="en-US" sz="2800" u="sng" dirty="0" smtClean="0"/>
              <a:t> </a:t>
            </a:r>
            <a:r>
              <a:rPr lang="en-US" altLang="en-US" sz="2800" u="sng" dirty="0" err="1" smtClean="0"/>
              <a:t>profilaksu</a:t>
            </a:r>
            <a:r>
              <a:rPr lang="en-US" altLang="en-US" sz="2800" u="sng" dirty="0" smtClean="0"/>
              <a:t> </a:t>
            </a:r>
            <a:r>
              <a:rPr lang="en-US" altLang="en-US" sz="2800" u="sng" dirty="0" err="1" smtClean="0"/>
              <a:t>kod</a:t>
            </a:r>
            <a:r>
              <a:rPr lang="en-US" altLang="en-US" sz="2800" u="sng" dirty="0" smtClean="0"/>
              <a:t> </a:t>
            </a:r>
            <a:r>
              <a:rPr lang="en-US" altLang="en-US" sz="2800" u="sng" dirty="0" err="1" smtClean="0"/>
              <a:t>trudnica</a:t>
            </a:r>
            <a:r>
              <a:rPr lang="en-US" altLang="en-US" sz="2800" dirty="0" smtClean="0"/>
              <a:t> 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kod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preosjetljivih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na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Symbol" panose="05050102010706020507" pitchFamily="18" charset="2"/>
              </a:rPr>
              <a:t>b-</a:t>
            </a:r>
            <a:r>
              <a:rPr lang="en-US" altLang="en-US" sz="2800" dirty="0" err="1" smtClean="0"/>
              <a:t>laktamske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antibiotike</a:t>
            </a:r>
            <a:r>
              <a:rPr lang="en-US" altLang="en-US" sz="2800" dirty="0" smtClean="0"/>
              <a:t>: </a:t>
            </a:r>
            <a:r>
              <a:rPr lang="en-US" altLang="en-US" sz="2800" dirty="0" err="1" smtClean="0"/>
              <a:t>doksiciklin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2x</a:t>
            </a:r>
            <a:r>
              <a:rPr lang="en-US" altLang="en-US" sz="2800" dirty="0" smtClean="0"/>
              <a:t> 100 mg/5 dana</a:t>
            </a:r>
          </a:p>
        </p:txBody>
      </p:sp>
    </p:spTree>
    <p:extLst>
      <p:ext uri="{BB962C8B-B14F-4D97-AF65-F5344CB8AC3E}">
        <p14:creationId xmlns:p14="http://schemas.microsoft.com/office/powerpoint/2010/main" val="63910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BAKTERIJSKOG ENDOKARDITISA</a:t>
            </a:r>
            <a:r>
              <a:rPr lang="sr-Latn-CS" altLang="en-US" sz="3200" b="1" smtClean="0"/>
              <a:t> (I)</a:t>
            </a:r>
            <a:endParaRPr lang="en-US" altLang="en-US" sz="3200" b="1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l" eaLnBrk="1" hangingPunct="1"/>
            <a:endParaRPr lang="sr-Latn-CS" altLang="en-US" sz="2800" smtClean="0">
              <a:solidFill>
                <a:srgbClr val="FFFF00"/>
              </a:solidFill>
            </a:endParaRPr>
          </a:p>
          <a:p>
            <a:pPr algn="l" eaLnBrk="1" hangingPunct="1"/>
            <a:r>
              <a:rPr lang="en-US" altLang="en-US" sz="2800" smtClean="0"/>
              <a:t>Opravdana kod bolesnika sa:</a:t>
            </a:r>
            <a:endParaRPr lang="sr-Latn-CS" altLang="en-US" sz="2800" smtClean="0"/>
          </a:p>
          <a:p>
            <a:pPr algn="l" eaLnBrk="1" hangingPunct="1"/>
            <a:r>
              <a:rPr lang="en-US" altLang="en-US" sz="2800" smtClean="0"/>
              <a:t> umjetnim zaliscima (uključujući biološke),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preboljelim endokarditisom,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urođenim srčanim greškama (osim izoliranog 	atrijsko-septalnog defekta),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reumatskim greškama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idiopatskom hipertrofičnom kardiomiopatijom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prolapsom mitralnog zaliska sa regurgitacijom</a:t>
            </a:r>
          </a:p>
        </p:txBody>
      </p:sp>
    </p:spTree>
    <p:extLst>
      <p:ext uri="{BB962C8B-B14F-4D97-AF65-F5344CB8AC3E}">
        <p14:creationId xmlns:p14="http://schemas.microsoft.com/office/powerpoint/2010/main" val="7127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008063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BAKTERIJSKOG ENDOKARDITISA</a:t>
            </a:r>
            <a:r>
              <a:rPr lang="sr-Latn-CS" altLang="en-US" sz="3200" b="1" smtClean="0"/>
              <a:t> (I</a:t>
            </a:r>
            <a:r>
              <a:rPr lang="en-US" altLang="en-US" sz="3200" b="1" smtClean="0"/>
              <a:t>I</a:t>
            </a:r>
            <a:r>
              <a:rPr lang="sr-Latn-CS" altLang="en-US" sz="3200" b="1" smtClean="0"/>
              <a:t>)</a:t>
            </a:r>
            <a:endParaRPr lang="en-GB" altLang="en-US" sz="32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349500"/>
            <a:ext cx="8281987" cy="3455988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altLang="en-US" sz="2800" b="1" dirty="0" err="1" smtClean="0"/>
              <a:t>Profilaksa</a:t>
            </a:r>
            <a:r>
              <a:rPr lang="en-GB" altLang="en-US" sz="2800" b="1" dirty="0" smtClean="0"/>
              <a:t> je </a:t>
            </a:r>
            <a:r>
              <a:rPr lang="en-GB" altLang="en-US" sz="2800" b="1" dirty="0" err="1" smtClean="0"/>
              <a:t>neopravdana</a:t>
            </a:r>
            <a:r>
              <a:rPr lang="en-GB" altLang="en-US" sz="2800" b="1" dirty="0" smtClean="0"/>
              <a:t> </a:t>
            </a:r>
            <a:r>
              <a:rPr lang="en-GB" altLang="en-US" sz="2800" b="1" dirty="0" err="1" smtClean="0"/>
              <a:t>kod</a:t>
            </a:r>
            <a:r>
              <a:rPr lang="sr-Latn-CS" altLang="en-US" sz="2800" b="1" dirty="0" smtClean="0"/>
              <a:t> bolesnika sa</a:t>
            </a:r>
            <a:r>
              <a:rPr lang="sr-Latn-CS" altLang="en-US" sz="2800" dirty="0" smtClean="0"/>
              <a:t>: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sr-Latn-CS" altLang="en-US" sz="2800" dirty="0" smtClean="0"/>
              <a:t> izolovanim atrijsko-septalnim defektom.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sr-Latn-CS" altLang="en-US" sz="2800" dirty="0" smtClean="0"/>
              <a:t> prethodnim aortokoronarnim premoštenjem,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sr-Latn-CS" altLang="en-US" sz="2800" dirty="0" smtClean="0"/>
              <a:t> prolapsom mitralnog zaliska bez regurgitacije,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sr-Latn-CS" altLang="en-US" sz="2800" dirty="0" smtClean="0"/>
              <a:t> fiziološkim ili funkcionalnim šumom na srcu,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sr-Latn-CS" altLang="en-US" sz="2800" dirty="0" smtClean="0"/>
              <a:t> preboljelom reumatskom groznicom bez srčane greške,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sr-Latn-CS" altLang="en-US" sz="2800" dirty="0" smtClean="0"/>
              <a:t> </a:t>
            </a:r>
            <a:r>
              <a:rPr lang="sr-Latn-CS" altLang="en-US" sz="2800" i="1" dirty="0" smtClean="0"/>
              <a:t>pace-makerom</a:t>
            </a:r>
            <a:endParaRPr lang="sr-Latn-CS" altLang="en-US" sz="2800" dirty="0" smtClean="0"/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alt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144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/>
              <a:t>PROFILAKSA BAKTERIJSKOG ENDOKARDITISA</a:t>
            </a:r>
            <a:r>
              <a:rPr lang="sr-Latn-CS" altLang="en-US" sz="3200" b="1" dirty="0" smtClean="0"/>
              <a:t> (II</a:t>
            </a:r>
            <a:r>
              <a:rPr lang="en-US" altLang="en-US" sz="3200" b="1" dirty="0" smtClean="0"/>
              <a:t>I</a:t>
            </a:r>
            <a:r>
              <a:rPr lang="sr-Latn-CS" altLang="en-US" sz="3200" b="1" dirty="0" smtClean="0"/>
              <a:t>)</a:t>
            </a:r>
            <a:endParaRPr lang="en-US" altLang="en-US" sz="32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algn="l" eaLnBrk="1" hangingPunct="1"/>
            <a:r>
              <a:rPr lang="en-US" altLang="en-US" sz="2800" smtClean="0"/>
              <a:t>Profilaksa se provodi pri slijedećim zahvatima:</a:t>
            </a:r>
          </a:p>
          <a:p>
            <a:pPr algn="l" eaLnBrk="1" hangingPunct="1"/>
            <a:endParaRPr lang="en-US" altLang="en-US" sz="2800" smtClean="0"/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vađenju zuba, periodontalnim zahvatima, postavljanju implantata, zahvatima na kanalu korijena zuba, čišćenju kamenca, </a:t>
            </a:r>
          </a:p>
          <a:p>
            <a:pPr algn="l" eaLnBrk="1" hangingPunct="1"/>
            <a:r>
              <a:rPr lang="en-US" altLang="en-US" sz="2800" smtClean="0"/>
              <a:t> </a:t>
            </a:r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tonzilektomiji, adenoidektomiji, bronhoskopiji rigidnim bronhoskopom, dilataciji ezofagusa, cistoskopiji i dilataciji uretre</a:t>
            </a:r>
          </a:p>
        </p:txBody>
      </p:sp>
    </p:spTree>
    <p:extLst>
      <p:ext uri="{BB962C8B-B14F-4D97-AF65-F5344CB8AC3E}">
        <p14:creationId xmlns:p14="http://schemas.microsoft.com/office/powerpoint/2010/main" val="29573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BAKTERIJSKOG ENDOKARDITISA</a:t>
            </a:r>
            <a:r>
              <a:rPr lang="sr-Latn-CS" altLang="en-US" sz="3200" b="1" smtClean="0"/>
              <a:t> (I</a:t>
            </a:r>
            <a:r>
              <a:rPr lang="en-US" altLang="en-US" sz="3200" b="1" smtClean="0"/>
              <a:t>V</a:t>
            </a:r>
            <a:r>
              <a:rPr lang="sr-Latn-CS" altLang="en-US" sz="3200" b="1" smtClean="0"/>
              <a:t>)</a:t>
            </a:r>
            <a:endParaRPr lang="en-US" altLang="en-US" sz="3200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algn="l" eaLnBrk="1" hangingPunct="1"/>
            <a:r>
              <a:rPr lang="en-US" altLang="en-US" sz="2800" u="sng" smtClean="0"/>
              <a:t>Stomatološki zahvati</a:t>
            </a:r>
            <a:r>
              <a:rPr lang="en-US" altLang="en-US" sz="2800" smtClean="0"/>
              <a:t> i zahvati na gornjem dijelu respiratornog trakta: 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amoksicilin 2g per os 1 sat prije zahvata</a:t>
            </a:r>
          </a:p>
          <a:p>
            <a:pPr algn="l" eaLnBrk="1" hangingPunct="1"/>
            <a:r>
              <a:rPr lang="en-US" altLang="en-US" sz="2800" b="1" u="sng" smtClean="0"/>
              <a:t>Kod preosjetljivih na penicilin</a:t>
            </a:r>
            <a:r>
              <a:rPr lang="en-US" altLang="en-US" sz="2800" smtClean="0"/>
              <a:t>:</a:t>
            </a:r>
            <a:endParaRPr lang="sr-Latn-CS" altLang="en-US" sz="2800" smtClean="0"/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eritromicin,1g sat prije zahvata i 500mg 6 h nakon zahvata</a:t>
            </a:r>
            <a:r>
              <a:rPr lang="sr-Latn-CS" altLang="en-US" sz="2800" b="1" smtClean="0"/>
              <a:t> ili</a:t>
            </a:r>
            <a:endParaRPr lang="en-US" altLang="en-US" sz="2800" b="1" smtClean="0"/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azitromicin 500mg per os 1 h prije zahvata </a:t>
            </a:r>
          </a:p>
          <a:p>
            <a:pPr eaLnBrk="1" hangingPunct="1"/>
            <a:r>
              <a:rPr lang="en-US" altLang="en-US" sz="2800" b="1" smtClean="0"/>
              <a:t>ili</a:t>
            </a:r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klindamicin 600 mg 1 h prije zahvata i 6 h nakon zahvata</a:t>
            </a:r>
          </a:p>
        </p:txBody>
      </p:sp>
    </p:spTree>
    <p:extLst>
      <p:ext uri="{BB962C8B-B14F-4D97-AF65-F5344CB8AC3E}">
        <p14:creationId xmlns:p14="http://schemas.microsoft.com/office/powerpoint/2010/main" val="57883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9906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PROFILAKSA BAKTERIJSKOG ENDOKARDITISA</a:t>
            </a:r>
            <a:r>
              <a:rPr lang="sr-Latn-CS" altLang="en-US" sz="3200" b="1" smtClean="0"/>
              <a:t> (V)</a:t>
            </a:r>
            <a:endParaRPr lang="en-US" altLang="en-US" sz="3200" b="1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algn="l" eaLnBrk="1" hangingPunct="1"/>
            <a:endParaRPr lang="en-US" altLang="en-US" smtClean="0">
              <a:solidFill>
                <a:srgbClr val="FFFF00"/>
              </a:solidFill>
            </a:endParaRPr>
          </a:p>
          <a:p>
            <a:pPr algn="l" eaLnBrk="1" hangingPunct="1"/>
            <a:r>
              <a:rPr lang="en-US" altLang="en-US" sz="2800" smtClean="0"/>
              <a:t>Ako bolesnik iz bilo kojeg razloga ne može uzeti peroralnu terapiju primjenjuje se:</a:t>
            </a:r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ampicilin 2 g im. ili iv. 30 minuta prije zahvata</a:t>
            </a:r>
          </a:p>
          <a:p>
            <a:pPr algn="l" eaLnBrk="1" hangingPunct="1"/>
            <a:endParaRPr lang="en-US" altLang="en-US" sz="2800" smtClean="0"/>
          </a:p>
          <a:p>
            <a:pPr algn="l" eaLnBrk="1" hangingPunct="1"/>
            <a:r>
              <a:rPr lang="en-US" altLang="en-US" sz="2800" smtClean="0"/>
              <a:t>Kod preosjetljivih na penicilin: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klindamicin 600 mg iv. 30 minuta prije zahvata</a:t>
            </a:r>
          </a:p>
        </p:txBody>
      </p:sp>
    </p:spTree>
    <p:extLst>
      <p:ext uri="{BB962C8B-B14F-4D97-AF65-F5344CB8AC3E}">
        <p14:creationId xmlns:p14="http://schemas.microsoft.com/office/powerpoint/2010/main" val="26505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2192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DEFINICIJA I OSNOVNI PRINCIPI PERIOPERATIVNE PROFILAKSE</a:t>
            </a:r>
            <a:endParaRPr lang="en-GB" altLang="en-US" sz="32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14600"/>
            <a:ext cx="8305800" cy="35814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hr-HR" altLang="en-US" dirty="0" smtClean="0"/>
              <a:t> </a:t>
            </a:r>
            <a:r>
              <a:rPr lang="en-GB" altLang="en-US" sz="2800" dirty="0"/>
              <a:t>O</a:t>
            </a:r>
            <a:r>
              <a:rPr lang="hr-HR" altLang="en-US" sz="2800" dirty="0" smtClean="0"/>
              <a:t>bzirom </a:t>
            </a:r>
            <a:r>
              <a:rPr lang="hr-HR" altLang="en-US" sz="2800" dirty="0" smtClean="0"/>
              <a:t>na očekivanu učestalost kontaminacije i postoperativne infekcije, hirurški zahvati se dijele u 4 </a:t>
            </a:r>
            <a:r>
              <a:rPr lang="hr-HR" altLang="en-US" sz="2800" dirty="0" smtClean="0"/>
              <a:t>grupe</a:t>
            </a:r>
            <a:endParaRPr lang="en-GB" altLang="en-US" sz="2800" dirty="0" smtClean="0"/>
          </a:p>
          <a:p>
            <a:pPr algn="l" eaLnBrk="1" hangingPunct="1">
              <a:buFontTx/>
              <a:buChar char="•"/>
            </a:pPr>
            <a:endParaRPr lang="en-GB" altLang="en-US" sz="2800" dirty="0" smtClean="0"/>
          </a:p>
          <a:p>
            <a:pPr algn="l" eaLnBrk="1" hangingPunct="1">
              <a:buFontTx/>
              <a:buChar char="•"/>
            </a:pPr>
            <a:r>
              <a:rPr lang="hr-HR" altLang="en-US" sz="2800" i="1" dirty="0" smtClean="0"/>
              <a:t>Podjela </a:t>
            </a:r>
            <a:r>
              <a:rPr lang="hr-HR" altLang="en-US" sz="2800" i="1" dirty="0" smtClean="0"/>
              <a:t>je učinjena na osnovu multicentrične studije u kojoj je proučeno 62 939 hirurških rana </a:t>
            </a:r>
            <a:r>
              <a:rPr lang="sr-Latn-CS" altLang="en-US" sz="2800" i="1" dirty="0" smtClean="0"/>
              <a:t>(Ann Surg, 1964)</a:t>
            </a:r>
            <a:endParaRPr lang="hr-HR" alt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73786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/>
              <a:t>PROFILAKSA BAKTERIJSKOG ENDOKARDITISA</a:t>
            </a:r>
            <a:r>
              <a:rPr lang="sr-Latn-CS" altLang="en-US" sz="3200" b="1" dirty="0" smtClean="0"/>
              <a:t> (V</a:t>
            </a:r>
            <a:r>
              <a:rPr lang="en-US" altLang="en-US" sz="3200" b="1" dirty="0" smtClean="0"/>
              <a:t>I</a:t>
            </a:r>
            <a:r>
              <a:rPr lang="sr-Latn-CS" altLang="en-US" sz="3200" b="1" dirty="0" smtClean="0"/>
              <a:t>)</a:t>
            </a:r>
            <a:endParaRPr lang="en-US" altLang="en-US" sz="3200" b="1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algn="l" eaLnBrk="1" hangingPunct="1"/>
            <a:r>
              <a:rPr lang="en-US" altLang="en-US" sz="2800" u="sng" smtClean="0"/>
              <a:t>Pri zahvatima na genitourinarnom i gastrointestinalnom traktu</a:t>
            </a:r>
            <a:r>
              <a:rPr lang="en-US" altLang="en-US" sz="2800" smtClean="0"/>
              <a:t>:</a:t>
            </a:r>
          </a:p>
          <a:p>
            <a:pPr algn="l" eaLnBrk="1" hangingPunct="1">
              <a:buFontTx/>
              <a:buChar char="•"/>
            </a:pPr>
            <a:r>
              <a:rPr lang="en-US" altLang="en-US" sz="2800" smtClean="0"/>
              <a:t> ampicilin 2g im. + gentamicin 1,5 mg/kg</a:t>
            </a:r>
          </a:p>
          <a:p>
            <a:pPr algn="l" eaLnBrk="1" hangingPunct="1"/>
            <a:endParaRPr lang="en-US" altLang="en-US" sz="2800" smtClean="0"/>
          </a:p>
          <a:p>
            <a:pPr algn="l" eaLnBrk="1" hangingPunct="1"/>
            <a:r>
              <a:rPr lang="en-US" altLang="en-US" sz="2800" u="sng" smtClean="0"/>
              <a:t>Kod preosjetljivih na penicilin</a:t>
            </a:r>
          </a:p>
          <a:p>
            <a:pPr algn="l" eaLnBrk="1" hangingPunct="1">
              <a:buFontTx/>
              <a:buChar char="•"/>
            </a:pPr>
            <a:r>
              <a:rPr lang="sr-Latn-CS" altLang="en-US" sz="2800" smtClean="0"/>
              <a:t> </a:t>
            </a:r>
            <a:r>
              <a:rPr lang="en-US" altLang="en-US" sz="2800" smtClean="0"/>
              <a:t>vankomicin 1 g iv. (polako tokom 1-2 h) + gentamicin 1,5 mg/kg</a:t>
            </a:r>
          </a:p>
        </p:txBody>
      </p:sp>
    </p:spTree>
    <p:extLst>
      <p:ext uri="{BB962C8B-B14F-4D97-AF65-F5344CB8AC3E}">
        <p14:creationId xmlns:p14="http://schemas.microsoft.com/office/powerpoint/2010/main" val="303138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095375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sr-Latn-CS" altLang="en-US" sz="2800" dirty="0" smtClean="0"/>
              <a:t>Profilaksa pneumokoknih infekcija kod splenektomiranih bolesnika</a:t>
            </a:r>
            <a:endParaRPr lang="en-GB" altLang="en-US" sz="2800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73238"/>
            <a:ext cx="8305800" cy="4856162"/>
          </a:xfrm>
        </p:spPr>
        <p:txBody>
          <a:bodyPr/>
          <a:lstStyle/>
          <a:p>
            <a:pPr marL="609600" indent="-609600" eaLnBrk="1" hangingPunct="1"/>
            <a:endParaRPr lang="sr-Latn-CS" altLang="en-US" sz="2000" smtClean="0">
              <a:solidFill>
                <a:srgbClr val="FFFF00"/>
              </a:solidFill>
            </a:endParaRPr>
          </a:p>
          <a:p>
            <a:pPr marL="609600" indent="-609600" algn="l" eaLnBrk="1" hangingPunct="1"/>
            <a:endParaRPr lang="en-GB" altLang="en-US" smtClean="0">
              <a:solidFill>
                <a:srgbClr val="FFFF00"/>
              </a:solidFill>
            </a:endParaRPr>
          </a:p>
        </p:txBody>
      </p:sp>
      <p:graphicFrame>
        <p:nvGraphicFramePr>
          <p:cNvPr id="48149" name="Group 21"/>
          <p:cNvGraphicFramePr>
            <a:graphicFrameLocks noGrp="1"/>
          </p:cNvGraphicFramePr>
          <p:nvPr/>
        </p:nvGraphicFramePr>
        <p:xfrm>
          <a:off x="468313" y="1916113"/>
          <a:ext cx="8351837" cy="3960812"/>
        </p:xfrm>
        <a:graphic>
          <a:graphicData uri="http://schemas.openxmlformats.org/drawingml/2006/table">
            <a:tbl>
              <a:tblPr/>
              <a:tblGrid>
                <a:gridCol w="2784475">
                  <a:extLst>
                    <a:ext uri="{9D8B030D-6E8A-4147-A177-3AD203B41FA5}"/>
                  </a:extLst>
                </a:gridCol>
                <a:gridCol w="2039937">
                  <a:extLst>
                    <a:ext uri="{9D8B030D-6E8A-4147-A177-3AD203B41FA5}"/>
                  </a:extLst>
                </a:gridCol>
                <a:gridCol w="3527425">
                  <a:extLst>
                    <a:ext uri="{9D8B030D-6E8A-4147-A177-3AD203B41FA5}"/>
                  </a:extLst>
                </a:gridCol>
              </a:tblGrid>
              <a:tr h="49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Bolest ili stanje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Profilaksa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Postupak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465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Splenektomirani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Vakcina ili antibiotik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dokaza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opravdanosti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profilakse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antibioticima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odraslih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djeca&lt; 5 god</a:t>
                      </a: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.: penicilin V 2x125 mg kroz 3 godine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djeca&gt;5god. i odrasli: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penicilin V 2x250 mg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81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620000" cy="14478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r-HR" altLang="en-US" sz="3200" b="1" smtClean="0">
                <a:cs typeface="Times New Roman" panose="02020603050405020304" pitchFamily="18" charset="0"/>
              </a:rPr>
              <a:t>PROFILAKSA RECIDIVIRAJUĆIH INFEKCIJA URINARNOG TRAKTA KOD ŽENA</a:t>
            </a:r>
            <a:r>
              <a:rPr lang="hr-HR" altLang="en-US" sz="3200" b="1" smtClean="0"/>
              <a:t> </a:t>
            </a:r>
            <a:endParaRPr lang="en-GB" altLang="en-US" sz="3200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534400" cy="4209738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hr-HR" altLang="en-US" dirty="0" smtClean="0"/>
              <a:t> </a:t>
            </a:r>
            <a:r>
              <a:rPr lang="hr-HR" altLang="en-US" sz="2400" dirty="0" smtClean="0">
                <a:cs typeface="Times New Roman" panose="02020603050405020304" pitchFamily="18" charset="0"/>
              </a:rPr>
              <a:t>Opravdana kod žena koje imaju dvije ili više rekurentnih infekcija UT u 6 mjeseci ili više od 3 UTI u 1 godini</a:t>
            </a:r>
            <a:endParaRPr lang="hr-HR" altLang="en-US" sz="2400" dirty="0" smtClean="0"/>
          </a:p>
          <a:p>
            <a:pPr algn="l" eaLnBrk="1" hangingPunct="1"/>
            <a:r>
              <a:rPr lang="hr-HR" altLang="en-US" sz="2400" dirty="0" smtClean="0">
                <a:cs typeface="Times New Roman" panose="02020603050405020304" pitchFamily="18" charset="0"/>
              </a:rPr>
              <a:t> </a:t>
            </a:r>
            <a:endParaRPr lang="en-GB" altLang="en-US" sz="2400" dirty="0" smtClean="0">
              <a:cs typeface="Times New Roman" panose="02020603050405020304" pitchFamily="18" charset="0"/>
            </a:endParaRPr>
          </a:p>
          <a:p>
            <a:pPr algn="l" eaLnBrk="1" hangingPunct="1"/>
            <a:r>
              <a:rPr lang="hr-HR" altLang="en-US" sz="2400" dirty="0" smtClean="0">
                <a:cs typeface="Times New Roman" panose="02020603050405020304" pitchFamily="18" charset="0"/>
              </a:rPr>
              <a:t> </a:t>
            </a:r>
            <a:r>
              <a:rPr lang="hr-HR" alt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hr-HR" altLang="en-US" sz="2400" dirty="0" smtClean="0">
                <a:cs typeface="Times New Roman" panose="02020603050405020304" pitchFamily="18" charset="0"/>
              </a:rPr>
              <a:t>    Provodi se kotrimoksazolom ½ tabl. prije spavanja, nakon pražnjenja mjehura ili 50 mg nitrofurantoina</a:t>
            </a:r>
            <a:endParaRPr lang="en-GB" altLang="en-US" sz="2400" dirty="0" smtClean="0">
              <a:cs typeface="Times New Roman" panose="02020603050405020304" pitchFamily="18" charset="0"/>
            </a:endParaRPr>
          </a:p>
          <a:p>
            <a:pPr algn="l" eaLnBrk="1" hangingPunct="1">
              <a:buFontTx/>
              <a:buChar char="•"/>
            </a:pPr>
            <a:endParaRPr lang="hr-HR" altLang="en-US" sz="2400" dirty="0" smtClean="0"/>
          </a:p>
          <a:p>
            <a:pPr algn="l" eaLnBrk="1" hangingPunct="1">
              <a:buFontTx/>
              <a:buChar char="•"/>
            </a:pPr>
            <a:r>
              <a:rPr lang="hr-HR" altLang="en-US" sz="2400" dirty="0" smtClean="0">
                <a:cs typeface="Times New Roman" panose="02020603050405020304" pitchFamily="18" charset="0"/>
              </a:rPr>
              <a:t> Profilaksa se provodi 6 mjeseci</a:t>
            </a:r>
            <a:endParaRPr lang="en-GB" altLang="en-US" sz="2400" dirty="0" smtClean="0">
              <a:cs typeface="Times New Roman" panose="02020603050405020304" pitchFamily="18" charset="0"/>
            </a:endParaRPr>
          </a:p>
          <a:p>
            <a:pPr algn="l" eaLnBrk="1" hangingPunct="1"/>
            <a:r>
              <a:rPr lang="hr-HR" altLang="en-US" sz="2400" dirty="0" smtClean="0">
                <a:cs typeface="Times New Roman" panose="02020603050405020304" pitchFamily="18" charset="0"/>
              </a:rPr>
              <a:t> </a:t>
            </a:r>
            <a:endParaRPr lang="en-GB" altLang="en-US" sz="2400" dirty="0" smtClean="0">
              <a:cs typeface="Times New Roman" panose="02020603050405020304" pitchFamily="18" charset="0"/>
            </a:endParaRPr>
          </a:p>
          <a:p>
            <a:pPr algn="l" eaLnBrk="1" hangingPunct="1"/>
            <a:r>
              <a:rPr lang="hr-HR" altLang="en-US" sz="2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hr-HR" altLang="en-US" sz="2400" dirty="0" smtClean="0">
                <a:cs typeface="Times New Roman" panose="02020603050405020304" pitchFamily="18" charset="0"/>
              </a:rPr>
              <a:t>  Ako se recidiv javi u prva 3 mjeseca nakon završene profilakse, profilaksu treba ponovo provesti tokom 2 godine </a:t>
            </a: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973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368425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sr-Latn-CS" altLang="en-US" sz="3200" smtClean="0"/>
              <a:t>Profilaksa seksualno prenosivih bolesti kod žrtava silovanja</a:t>
            </a:r>
            <a:endParaRPr lang="en-GB" alt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81200"/>
            <a:ext cx="8305800" cy="4648200"/>
          </a:xfrm>
        </p:spPr>
        <p:txBody>
          <a:bodyPr/>
          <a:lstStyle/>
          <a:p>
            <a:pPr marL="609600" indent="-609600" algn="l" eaLnBrk="1" hangingPunct="1"/>
            <a:endParaRPr lang="hr-HR" altLang="en-US" smtClean="0">
              <a:solidFill>
                <a:srgbClr val="FFFF00"/>
              </a:solidFill>
            </a:endParaRPr>
          </a:p>
        </p:txBody>
      </p:sp>
      <p:graphicFrame>
        <p:nvGraphicFramePr>
          <p:cNvPr id="47108" name="Group 4"/>
          <p:cNvGraphicFramePr>
            <a:graphicFrameLocks noGrp="1"/>
          </p:cNvGraphicFramePr>
          <p:nvPr/>
        </p:nvGraphicFramePr>
        <p:xfrm>
          <a:off x="755650" y="2636838"/>
          <a:ext cx="7777163" cy="2794000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/>
                  </a:extLst>
                </a:gridCol>
                <a:gridCol w="1800225">
                  <a:extLst>
                    <a:ext uri="{9D8B030D-6E8A-4147-A177-3AD203B41FA5}"/>
                  </a:extLst>
                </a:gridCol>
                <a:gridCol w="3384550">
                  <a:extLst>
                    <a:ext uri="{9D8B030D-6E8A-4147-A177-3AD203B41FA5}"/>
                  </a:extLst>
                </a:gridCol>
              </a:tblGrid>
              <a:tr h="1030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Bolest ili stanje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Profilaksa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Postupak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763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žrtve silovanja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seksualno prenosive bolesti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ceftriakson</a:t>
                      </a: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125 mg i.m.</a:t>
                      </a:r>
                      <a:r>
                        <a:rPr kumimoji="0" lang="sr-Latn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azitromicin</a:t>
                      </a: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1g po.</a:t>
                      </a:r>
                      <a:r>
                        <a:rPr kumimoji="0" lang="sr-Latn-C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metronidazol </a:t>
                      </a: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2g, sve jednokratno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05A82-540F-44F6-907A-49035C5DE833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7017CBE-6092-4BBC-9071-0875796BA37A}"/>
              </a:ext>
            </a:extLst>
          </p:cNvPr>
          <p:cNvSpPr/>
          <p:nvPr/>
        </p:nvSpPr>
        <p:spPr>
          <a:xfrm>
            <a:off x="5225784" y="5049801"/>
            <a:ext cx="38216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Hvala</a:t>
            </a:r>
            <a:r>
              <a:rPr lang="en-U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4400" b="1" spc="5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na</a:t>
            </a:r>
            <a:r>
              <a:rPr lang="en-U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pa</a:t>
            </a:r>
            <a:r>
              <a:rPr lang="sr-Latn-RS" sz="4400" b="1" spc="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žnji</a:t>
            </a:r>
            <a:endParaRPr lang="en-US" sz="4400" b="1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4A69D38-E632-4EBC-80F6-6CC128D577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0" y="1179898"/>
            <a:ext cx="5085436" cy="34137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6018477-B8A2-4326-9FE3-DAEE99F3C44D}"/>
              </a:ext>
            </a:extLst>
          </p:cNvPr>
          <p:cNvSpPr txBox="1"/>
          <p:nvPr/>
        </p:nvSpPr>
        <p:spPr>
          <a:xfrm>
            <a:off x="1981045" y="6246525"/>
            <a:ext cx="5171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900" b="1" dirty="0">
                <a:solidFill>
                  <a:schemeClr val="bg1"/>
                </a:solidFill>
              </a:rPr>
              <a:t>УНИВЕРЗИТЕТ У БАЊОЈ ЛУЦИ</a:t>
            </a: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UNIVERSITY OF BANJA LUKA</a:t>
            </a:r>
            <a:endParaRPr lang="sr-Cyrl-RS" sz="700" dirty="0">
              <a:solidFill>
                <a:schemeClr val="bg1"/>
              </a:solidFill>
            </a:endParaRPr>
          </a:p>
          <a:p>
            <a:pPr algn="ctr"/>
            <a:r>
              <a:rPr lang="sr-Cyrl-RS" sz="900" b="1" dirty="0">
                <a:solidFill>
                  <a:schemeClr val="bg1"/>
                </a:solidFill>
              </a:rPr>
              <a:t>МЕДИЦИНСКИ ФАКУЛТЕТ</a:t>
            </a:r>
            <a:endParaRPr lang="en-US" sz="900" b="1" dirty="0">
              <a:solidFill>
                <a:schemeClr val="bg1"/>
              </a:solidFill>
            </a:endParaRPr>
          </a:p>
          <a:p>
            <a:pPr algn="ctr"/>
            <a:r>
              <a:rPr lang="en-US" sz="700" dirty="0">
                <a:solidFill>
                  <a:schemeClr val="bg1"/>
                </a:solidFill>
              </a:rPr>
              <a:t>FACULTY OF MEDICINE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84B2255-571B-4F9A-99D6-0087520C1E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018" y="6237210"/>
            <a:ext cx="601679" cy="5940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09B409D-BE59-4492-A449-CF8EEE1D7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99" y="6272669"/>
            <a:ext cx="446194" cy="52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3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906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DEFINICIJA I OSNOVNI PRINCIPI PERIOPERATIVNE PROFILAKSE</a:t>
            </a:r>
            <a:endParaRPr lang="en-GB" altLang="en-US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81200"/>
            <a:ext cx="8305800" cy="4209738"/>
          </a:xfrm>
        </p:spPr>
        <p:txBody>
          <a:bodyPr rtlCol="0">
            <a:noAutofit/>
          </a:bodyPr>
          <a:lstStyle/>
          <a:p>
            <a:pPr marL="609600" indent="-609600" algn="l" eaLnBrk="1" fontAlgn="auto" hangingPunct="1">
              <a:spcAft>
                <a:spcPts val="0"/>
              </a:spcAft>
              <a:defRPr/>
            </a:pPr>
            <a:r>
              <a:rPr lang="hr-HR" altLang="en-US" sz="2400" b="1" u="sng" dirty="0" smtClean="0"/>
              <a:t>I grupa</a:t>
            </a:r>
          </a:p>
          <a:p>
            <a:pPr marL="609600" indent="-609600"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čiste, netraumatske, operacije kod kojih nema otvaranja respiratornog, probavnog ili genitourinarnog sistema</a:t>
            </a:r>
          </a:p>
          <a:p>
            <a:pPr marL="609600" indent="-609600"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učestalost postoperativnih infekcija ne prelazi 1,5% </a:t>
            </a:r>
          </a:p>
          <a:p>
            <a:pPr marL="609600" indent="-609600" algn="l" eaLnBrk="1" fontAlgn="auto" hangingPunct="1">
              <a:spcAft>
                <a:spcPts val="0"/>
              </a:spcAft>
              <a:defRPr/>
            </a:pPr>
            <a:endParaRPr lang="hr-HR" altLang="en-US" sz="2400" dirty="0" smtClean="0"/>
          </a:p>
          <a:p>
            <a:pPr marL="609600" indent="-609600" algn="l" eaLnBrk="1" fontAlgn="auto" hangingPunct="1">
              <a:spcAft>
                <a:spcPts val="0"/>
              </a:spcAft>
              <a:defRPr/>
            </a:pPr>
            <a:r>
              <a:rPr lang="hr-HR" altLang="en-US" sz="2400" b="1" u="sng" dirty="0" smtClean="0"/>
              <a:t>II grupa</a:t>
            </a:r>
          </a:p>
          <a:p>
            <a:pPr marL="609600" indent="-609600"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 čiste kontaminirane, ili potencijalno kontaminirane operacije sa otvaranjem respiratornog, probavnog ili genitourinarnog sistema</a:t>
            </a:r>
          </a:p>
          <a:p>
            <a:pPr marL="609600" indent="-609600"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učestalost postoperativnih infekcija oko 8%</a:t>
            </a: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742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"/>
            <a:ext cx="8305800" cy="5943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hr-HR" altLang="en-US" sz="2400" b="1" u="sng" dirty="0" smtClean="0"/>
              <a:t>III grupa</a:t>
            </a:r>
          </a:p>
          <a:p>
            <a:pPr algn="l" eaLnBrk="1" hangingPunct="1"/>
            <a:endParaRPr lang="hr-HR" altLang="en-US" sz="2400" u="sng" dirty="0" smtClean="0"/>
          </a:p>
          <a:p>
            <a:pPr algn="l" eaLnBrk="1" hangingPunct="1">
              <a:buFontTx/>
              <a:buChar char="•"/>
            </a:pPr>
            <a:r>
              <a:rPr lang="hr-HR" altLang="en-US" sz="2400" dirty="0" smtClean="0"/>
              <a:t>kontaminirane operacije kod kojih dolazi do veće kontaminacije zbog otvaranja probavnog, bilijarnog ili genitourinarnog sistema</a:t>
            </a:r>
          </a:p>
          <a:p>
            <a:pPr algn="l" eaLnBrk="1" hangingPunct="1">
              <a:buFontTx/>
              <a:buChar char="•"/>
            </a:pPr>
            <a:r>
              <a:rPr lang="hr-HR" altLang="en-US" sz="2400" dirty="0" smtClean="0"/>
              <a:t> izmjena aseptičkog postupka zbog greške ili tehničke potrebe</a:t>
            </a:r>
          </a:p>
          <a:p>
            <a:pPr algn="l" eaLnBrk="1" hangingPunct="1">
              <a:buFontTx/>
              <a:buChar char="•"/>
            </a:pPr>
            <a:r>
              <a:rPr lang="en-US" altLang="en-US" sz="2400" dirty="0" smtClean="0"/>
              <a:t> </a:t>
            </a:r>
            <a:r>
              <a:rPr lang="hr-HR" altLang="en-US" sz="2400" dirty="0" smtClean="0"/>
              <a:t>učestalost postoperativnih infekcija do 15% </a:t>
            </a:r>
          </a:p>
          <a:p>
            <a:pPr algn="l" eaLnBrk="1" hangingPunct="1"/>
            <a:endParaRPr lang="sr-Latn-CS" altLang="en-US" sz="2400" dirty="0" smtClean="0"/>
          </a:p>
          <a:p>
            <a:pPr algn="l" eaLnBrk="1" hangingPunct="1"/>
            <a:r>
              <a:rPr lang="hr-HR" altLang="en-US" sz="2400" b="1" u="sng" dirty="0" smtClean="0"/>
              <a:t>IV grupa</a:t>
            </a:r>
            <a:r>
              <a:rPr lang="hr-HR" altLang="en-US" sz="2400" dirty="0" smtClean="0"/>
              <a:t> </a:t>
            </a:r>
          </a:p>
          <a:p>
            <a:pPr algn="l" eaLnBrk="1" hangingPunct="1"/>
            <a:endParaRPr lang="hr-HR" altLang="en-US" sz="2400" dirty="0" smtClean="0"/>
          </a:p>
          <a:p>
            <a:pPr algn="l" eaLnBrk="1" hangingPunct="1">
              <a:buFontTx/>
              <a:buChar char="•"/>
            </a:pPr>
            <a:r>
              <a:rPr lang="hr-HR" altLang="en-US" sz="2400" dirty="0" smtClean="0"/>
              <a:t>septičke, prljave operacije koje se izvode zbog perforacije probavne cijevi, te operacije apscesa </a:t>
            </a:r>
          </a:p>
          <a:p>
            <a:pPr algn="l" eaLnBrk="1" hangingPunct="1">
              <a:buFontTx/>
              <a:buChar char="•"/>
            </a:pPr>
            <a:r>
              <a:rPr lang="hr-HR" altLang="en-US" sz="2400" dirty="0" smtClean="0"/>
              <a:t>učestalost postoperativnih infekcija do 40%</a:t>
            </a:r>
          </a:p>
          <a:p>
            <a:pPr algn="l" eaLnBrk="1" hangingPunct="1"/>
            <a:endParaRPr lang="en-GB" alt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2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0668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DEFINICIJA I OSNOVNI PRINCIPI PERIOPERATIVNE PROFILAKSE</a:t>
            </a:r>
            <a:endParaRPr lang="en-GB" altLang="en-US" sz="32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305800" cy="4419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r-HR" altLang="en-US" sz="2400" dirty="0" smtClean="0"/>
              <a:t>U profilaksu postoperativnih infekcija pripadaju i drugi postupci: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hr-HR" altLang="en-US" sz="2400" dirty="0" smtClean="0"/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strogo pridržavanje mjera asepse i antisepse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dobra priprema pacijenta za operaciju</a:t>
            </a:r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 prikladna hirurška tehnika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hr-HR" altLang="en-US" sz="2400" dirty="0" smtClean="0"/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same mjere asepse mogu smanjiti ali ne i potpuno ukloniti rizik bakterijske kontaminacije i postoperativne infekcije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hr-HR" altLang="en-US" sz="2400" dirty="0" smtClean="0"/>
          </a:p>
          <a:p>
            <a:pPr algn="l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hr-HR" altLang="en-US" sz="2400" dirty="0" smtClean="0"/>
              <a:t> veoma je važno primjeniti antibiotik u tačno određenom vremenskom intervalu</a:t>
            </a:r>
            <a:endParaRPr lang="en-GB" altLang="en-US" sz="2400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altLang="en-US" sz="24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9906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b="1" smtClean="0"/>
              <a:t>DEFINICIJA I OSNOVNI PRINCIPI PERIOPERATIVNE PROFILAKSE</a:t>
            </a:r>
            <a:endParaRPr lang="en-GB" altLang="en-US" sz="32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905000"/>
            <a:ext cx="8305800" cy="4648200"/>
          </a:xfrm>
        </p:spPr>
        <p:txBody>
          <a:bodyPr/>
          <a:lstStyle/>
          <a:p>
            <a:pPr marL="609600" indent="-609600" algn="l" eaLnBrk="1" hangingPunct="1"/>
            <a:r>
              <a:rPr lang="hr-HR" altLang="en-US" dirty="0" smtClean="0">
                <a:solidFill>
                  <a:srgbClr val="FFFF00"/>
                </a:solidFill>
              </a:rPr>
              <a:t>	</a:t>
            </a:r>
            <a:r>
              <a:rPr lang="hr-HR" altLang="en-US" sz="2600" dirty="0" smtClean="0"/>
              <a:t>Tri osnovna pravila profilaktičke primjene antibiotika:</a:t>
            </a:r>
          </a:p>
          <a:p>
            <a:pPr marL="609600" indent="-609600" algn="l" eaLnBrk="1" hangingPunct="1"/>
            <a:endParaRPr lang="hr-HR" altLang="en-US" sz="2600" dirty="0" smtClean="0"/>
          </a:p>
          <a:p>
            <a:pPr marL="609600" indent="-609600" algn="l" eaLnBrk="1" hangingPunct="1">
              <a:buFontTx/>
              <a:buAutoNum type="arabicPeriod"/>
            </a:pPr>
            <a:r>
              <a:rPr lang="hr-HR" altLang="en-US" sz="2600" dirty="0" smtClean="0"/>
              <a:t>Antibiotik ili kombinacija antibiotika mora imati učinak na bakterije koje očekujemo kao glavne patogene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hr-HR" altLang="en-US" sz="2600" dirty="0" smtClean="0"/>
              <a:t>Izabrani antibiotik mora u tkivima postići koncentraciju veću od MIK, i to već za vrijeme incizije </a:t>
            </a:r>
            <a:endParaRPr lang="en-US" altLang="en-US" sz="2600" dirty="0" smtClean="0"/>
          </a:p>
          <a:p>
            <a:pPr marL="609600" indent="-609600" algn="l" eaLnBrk="1" hangingPunct="1">
              <a:buFontTx/>
              <a:buAutoNum type="arabicPeriod"/>
            </a:pPr>
            <a:r>
              <a:rPr lang="hr-HR" altLang="en-US" sz="2600" dirty="0" smtClean="0"/>
              <a:t>Za prevenciju postoperativnih infekcija treba davati preparate sa jakim djelovanjem, sa što manje neželjenih efekata i što kraće</a:t>
            </a:r>
            <a:endParaRPr lang="en-GB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5717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848600" cy="9144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/>
              <a:t>DEFINICIJA I OSNOVNI PRINCIPI PERIOPERATIVNE PROFILAKSE</a:t>
            </a:r>
            <a:endParaRPr lang="en-GB" altLang="en-US" sz="32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pPr marL="609600" indent="-609600" algn="l" eaLnBrk="1" hangingPunct="1"/>
            <a:r>
              <a:rPr lang="hr-HR" altLang="en-US" dirty="0" smtClean="0"/>
              <a:t> </a:t>
            </a:r>
            <a:r>
              <a:rPr lang="en-GB" altLang="en-US" sz="2800" dirty="0"/>
              <a:t>O</a:t>
            </a:r>
            <a:r>
              <a:rPr lang="hr-HR" altLang="en-US" sz="2800" dirty="0" smtClean="0"/>
              <a:t>bzirom </a:t>
            </a:r>
            <a:r>
              <a:rPr lang="hr-HR" altLang="en-US" sz="2800" dirty="0" smtClean="0"/>
              <a:t>na dužinu antibiotske profilakse razlikuje se:</a:t>
            </a:r>
          </a:p>
          <a:p>
            <a:pPr marL="609600" indent="-609600" algn="l" eaLnBrk="1" hangingPunct="1"/>
            <a:endParaRPr lang="hr-HR" altLang="en-US" sz="2800" dirty="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dirty="0" smtClean="0"/>
              <a:t>profilaksa 10-2 sata prije i nekoliko dana poslije zahvata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dirty="0" smtClean="0"/>
              <a:t>kratka profilaksa, 2 sata prije i prvi dan nakon zahvata</a:t>
            </a:r>
            <a:endParaRPr lang="en-US" altLang="en-US" sz="2800" dirty="0" smtClean="0"/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dirty="0" smtClean="0"/>
              <a:t>ultrakratka profilaksa, neposredno prije zahvata i druga doza na kraju zahvata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800" dirty="0" smtClean="0"/>
              <a:t>jednokratna profilaksa, primjena neposredno prije zahvata</a:t>
            </a:r>
          </a:p>
          <a:p>
            <a:pPr marL="609600" indent="-609600" algn="l" eaLnBrk="1" hangingPunct="1"/>
            <a:endParaRPr lang="hr-HR" altLang="en-US" sz="2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5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219200"/>
          </a:xfrm>
          <a:solidFill>
            <a:schemeClr val="bg1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r-HR" altLang="en-US" sz="3200" b="1" smtClean="0"/>
              <a:t>INDIKACIJE ZA PRIMJENU PERIOPERATIVNE PROFILAKSE</a:t>
            </a:r>
            <a:endParaRPr lang="en-GB" altLang="en-US" sz="32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86000"/>
            <a:ext cx="8305800" cy="3581400"/>
          </a:xfrm>
        </p:spPr>
        <p:txBody>
          <a:bodyPr/>
          <a:lstStyle/>
          <a:p>
            <a:pPr marL="609600" indent="-609600" algn="l" eaLnBrk="1" hangingPunct="1">
              <a:buFontTx/>
              <a:buChar char="•"/>
            </a:pPr>
            <a:r>
              <a:rPr lang="hr-HR" altLang="en-US" sz="2400" dirty="0" smtClean="0"/>
              <a:t>Svi zahvati kod kojih učestalost postoperativne infekcije prelazi 5%  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400" dirty="0" smtClean="0"/>
              <a:t>Perioperativna antibiotska profilaksa je OBAVEZNA kod hirurških zahvata III i IV grupe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400" dirty="0" smtClean="0"/>
              <a:t>Dileme se javljaju kod prve i druge grupe zahvata</a:t>
            </a:r>
          </a:p>
          <a:p>
            <a:pPr marL="609600" indent="-609600" algn="l" eaLnBrk="1" hangingPunct="1">
              <a:buFontTx/>
              <a:buChar char="•"/>
            </a:pPr>
            <a:r>
              <a:rPr lang="hr-HR" altLang="en-US" sz="2400" dirty="0" smtClean="0"/>
              <a:t>Čisti zahvati kod kojih pojava infekcije ima teške posledice, npr. kardiovaskularni zahvati, te bilo koji zahvat sa ugradnjom protetskog materijala (proteza kuka, ugradnja polipropilenske mrežice kod operacije preponske kile)</a:t>
            </a:r>
          </a:p>
          <a:p>
            <a:pPr marL="609600" indent="-609600" algn="l" eaLnBrk="1" hangingPunct="1">
              <a:buFontTx/>
              <a:buChar char="•"/>
            </a:pPr>
            <a:endParaRPr lang="hr-HR" alt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0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1688</Words>
  <Application>Microsoft Office PowerPoint</Application>
  <PresentationFormat>On-screen Show (4:3)</PresentationFormat>
  <Paragraphs>240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Symbol</vt:lpstr>
      <vt:lpstr>Times New Roman</vt:lpstr>
      <vt:lpstr>Office Theme</vt:lpstr>
      <vt:lpstr>PROFILAKTIČKA PRIMJENA ANTIMIKROBNIH LIJEKOVA</vt:lpstr>
      <vt:lpstr>DEFINICIJA I OSNOVNI PRINCIPI PERIOPERATIVNE PROFILAKSE</vt:lpstr>
      <vt:lpstr>DEFINICIJA I OSNOVNI PRINCIPI PERIOPERATIVNE PROFILAKSE</vt:lpstr>
      <vt:lpstr>DEFINICIJA I OSNOVNI PRINCIPI PERIOPERATIVNE PROFILAKSE</vt:lpstr>
      <vt:lpstr>PowerPoint Presentation</vt:lpstr>
      <vt:lpstr>DEFINICIJA I OSNOVNI PRINCIPI PERIOPERATIVNE PROFILAKSE</vt:lpstr>
      <vt:lpstr>DEFINICIJA I OSNOVNI PRINCIPI PERIOPERATIVNE PROFILAKSE</vt:lpstr>
      <vt:lpstr>DEFINICIJA I OSNOVNI PRINCIPI PERIOPERATIVNE PROFILAKSE</vt:lpstr>
      <vt:lpstr>INDIKACIJE ZA PRIMJENU PERIOPERATIVNE PROFILAKSE</vt:lpstr>
      <vt:lpstr>INDIKACIJE ZA PRIMJENU PERIOPERATIVNE PROFILAKSE</vt:lpstr>
      <vt:lpstr>NAČIN PRIMJENE LIJEKOVA U PERIOPERATIVNOJ PROFILAKSI</vt:lpstr>
      <vt:lpstr>NAČIN PRIMJENE LIJEKOVA U PERIOPERATIVNOJ PROFILAKSI</vt:lpstr>
      <vt:lpstr>NAČIN PRIMJENE LIJEKOVA U PERIOPERATIVNOJ PROFILAKSI</vt:lpstr>
      <vt:lpstr>PREPORUKE ZA PROVOĐENJE PERIOPERATIVNE PROFILAKSE</vt:lpstr>
      <vt:lpstr>PREPORUKE ZA PROVOĐENJE PERIOPERATIVNE PROFILAKSE</vt:lpstr>
      <vt:lpstr>PREPORUKE ZA PROVOĐENJE PERIOPERATIVNE PROFILAKSE</vt:lpstr>
      <vt:lpstr>PREPORUKE ZA PROVOĐENJE PERIOPERATIVNE PROFILAKSE</vt:lpstr>
      <vt:lpstr>PowerPoint Presentation</vt:lpstr>
      <vt:lpstr>PowerPoint Presentation</vt:lpstr>
      <vt:lpstr>PROFILAKSA RECIDIVA REUMATSKE GROZNICE</vt:lpstr>
      <vt:lpstr>PROFILAKSA RECIDIVA REUMATSKE GROZNICE</vt:lpstr>
      <vt:lpstr>PROFILAKSA MENINGOKOKNE INFEKCIJE (I)</vt:lpstr>
      <vt:lpstr>PROFILAKSA MENINGOKOKNE INFEKCIJE (II)</vt:lpstr>
      <vt:lpstr>PROFILAKSA MENINGOKOKNE INFEKCIJE (III)</vt:lpstr>
      <vt:lpstr>PROFILAKSA BAKTERIJSKOG ENDOKARDITISA (I)</vt:lpstr>
      <vt:lpstr>PROFILAKSA BAKTERIJSKOG ENDOKARDITISA (II)</vt:lpstr>
      <vt:lpstr>PROFILAKSA BAKTERIJSKOG ENDOKARDITISA (III)</vt:lpstr>
      <vt:lpstr>PROFILAKSA BAKTERIJSKOG ENDOKARDITISA (IV)</vt:lpstr>
      <vt:lpstr>PROFILAKSA BAKTERIJSKOG ENDOKARDITISA (V)</vt:lpstr>
      <vt:lpstr>PROFILAKSA BAKTERIJSKOG ENDOKARDITISA (VI)</vt:lpstr>
      <vt:lpstr>Profilaksa pneumokoknih infekcija kod splenektomiranih bolesnika</vt:lpstr>
      <vt:lpstr>PROFILAKSA RECIDIVIRAJUĆIH INFEKCIJA URINARNOG TRAKTA KOD ŽENA </vt:lpstr>
      <vt:lpstr>Profilaksa seksualno prenosivih bolesti kod žrtava silovanja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pc</cp:lastModifiedBy>
  <cp:revision>119</cp:revision>
  <dcterms:created xsi:type="dcterms:W3CDTF">2017-11-08T08:09:10Z</dcterms:created>
  <dcterms:modified xsi:type="dcterms:W3CDTF">2020-12-08T09:41:50Z</dcterms:modified>
</cp:coreProperties>
</file>