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6"/>
  </p:notesMasterIdLst>
  <p:sldIdLst>
    <p:sldId id="271" r:id="rId2"/>
    <p:sldId id="33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31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29" r:id="rId37"/>
    <p:sldId id="315" r:id="rId38"/>
    <p:sldId id="316" r:id="rId39"/>
    <p:sldId id="317" r:id="rId40"/>
    <p:sldId id="318" r:id="rId41"/>
    <p:sldId id="323" r:id="rId42"/>
    <p:sldId id="326" r:id="rId43"/>
    <p:sldId id="327" r:id="rId44"/>
    <p:sldId id="27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1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F6EA-26B4-4DA5-B697-9969159E7EA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DF44-D452-4C61-97C3-7DA124440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4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A79-DDBE-4D0B-913C-96E29529865A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F1FD-B482-4E83-B3FB-51B18A09EF2C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806-D936-478B-AF64-D73DCFF5F7F6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B346-6ED4-41AE-ABDC-76B79DEEA66B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B0AC-821B-48FC-916B-7F7E509A47DD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02E-17F3-46D2-8209-2F13EA501011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E83-E9D7-4E16-950F-1872409135A4}" type="datetime1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5D0B-4DC6-42AD-9ECA-FCAE5BD2D561}" type="datetime1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E203-5910-4708-AF1C-D8F6E02F8F10}" type="datetime1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98F-E423-45DF-8BDB-27BA356B2750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39C9-800D-4430-8527-CADB0147BEAD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96FF-2FE7-4B4A-86A7-089E2B07BFEE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E8601D-C1EC-4117-A63D-BE06A36A281A}"/>
              </a:ext>
            </a:extLst>
          </p:cNvPr>
          <p:cNvSpPr/>
          <p:nvPr/>
        </p:nvSpPr>
        <p:spPr>
          <a:xfrm>
            <a:off x="816964" y="1370255"/>
            <a:ext cx="762249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PROFILAKTIČKA PRIMJENA ANTI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BIOTIKA</a:t>
            </a:r>
            <a:endParaRPr lang="sr-Latn-BA" alt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BA" sz="4400" b="1" spc="5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sr-Latn-BA" sz="4400" b="1" spc="5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sr-Latn-BA" sz="4400" b="1" spc="5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Svjetlana Stoisavljević-Šatara</a:t>
            </a: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farmakologiju</a:t>
            </a: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Medicinski fakultet, Banja Luka</a:t>
            </a:r>
            <a:endParaRPr lang="en-GB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BA" sz="4400" b="1" spc="5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53ED6-F4BF-4037-B559-098F20616C42}"/>
              </a:ext>
            </a:extLst>
          </p:cNvPr>
          <p:cNvSpPr txBox="1"/>
          <p:nvPr/>
        </p:nvSpPr>
        <p:spPr>
          <a:xfrm>
            <a:off x="1981045" y="6246525"/>
            <a:ext cx="517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" b="1" dirty="0">
                <a:solidFill>
                  <a:schemeClr val="bg1"/>
                </a:solidFill>
              </a:rPr>
              <a:t>УНИВЕРЗИТЕТ У БАЊОЈ ЛУЦИ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UNIVERSITY OF BANJA LUKA</a:t>
            </a:r>
            <a:endParaRPr lang="sr-Cyrl-RS" sz="700" dirty="0">
              <a:solidFill>
                <a:schemeClr val="bg1"/>
              </a:solidFill>
            </a:endParaRPr>
          </a:p>
          <a:p>
            <a:pPr algn="ctr"/>
            <a:r>
              <a:rPr lang="sr-Cyrl-RS" sz="900" b="1" dirty="0">
                <a:solidFill>
                  <a:schemeClr val="bg1"/>
                </a:solidFill>
              </a:rPr>
              <a:t>МЕДИЦИНСКИ ФАКУЛТЕТ</a:t>
            </a:r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FACULTY OF MEDICINE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8752ED-730C-4F47-8DA7-EB092EA0D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18" y="6237210"/>
            <a:ext cx="601679" cy="594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ED642F-0A58-4082-9DC3-716F4ADC8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9" y="6272669"/>
            <a:ext cx="446194" cy="5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2192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INDIKACIJE ZA PRIMJENU PERIOPERATIVNE PROFILAKSE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305800" cy="3581400"/>
          </a:xfrm>
        </p:spPr>
        <p:txBody>
          <a:bodyPr/>
          <a:lstStyle/>
          <a:p>
            <a:pPr marL="609600" indent="-609600"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 zahvati kod kojih učestalost postoperativne infekcije prelazi 5%  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Perioperativna antibiotska profilaksa je OBAVEZNA kod hirurških zahvata III i IV grupe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Dileme se javljaju kod prve i druge grupe zahvata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Čisti zahvati kod kojih pojava infekcije ima teške posledice, npr. kardiovaskularni zahvati, te bilo koji zahvat sa ugradnjom protetskog materijala (proteza kuka, ugradnja polipropilenske mrežice kod operacije preponske kile)</a:t>
            </a:r>
          </a:p>
          <a:p>
            <a:pPr marL="609600" indent="-609600" algn="l" eaLnBrk="1" hangingPunct="1">
              <a:buFontTx/>
              <a:buChar char="•"/>
            </a:pPr>
            <a:endParaRPr lang="hr-HR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INDIKACIJE ZA PRIMJENU PERIOPERATIVNE PROFILAKSE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09800"/>
            <a:ext cx="8305800" cy="3581400"/>
          </a:xfrm>
        </p:spPr>
        <p:txBody>
          <a:bodyPr/>
          <a:lstStyle/>
          <a:p>
            <a:pPr marL="609600" indent="-609600" algn="l" eaLnBrk="1" hangingPunct="1"/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 pacijenata sa povećanim rizikom, kao što su:</a:t>
            </a:r>
          </a:p>
          <a:p>
            <a:pPr marL="609600" indent="-609600" algn="l" eaLnBrk="1" hangingPunct="1"/>
            <a:endParaRPr lang="hr-HR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imunokompromitovani pacijenti (th. kortikosteroidima, malignitet, šećerna bolest)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gojazni, pothranjeni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stariji od 65 god</a:t>
            </a:r>
          </a:p>
        </p:txBody>
      </p:sp>
    </p:spTree>
    <p:extLst>
      <p:ext uri="{BB962C8B-B14F-4D97-AF65-F5344CB8AC3E}">
        <p14:creationId xmlns:p14="http://schemas.microsoft.com/office/powerpoint/2010/main" val="999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0668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PRIMJENE LIJEKOVA U PERIOPERATIVNOJ PROFILAKSI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09800"/>
            <a:ext cx="8305800" cy="4419600"/>
          </a:xfrm>
        </p:spPr>
        <p:txBody>
          <a:bodyPr/>
          <a:lstStyle/>
          <a:p>
            <a:pPr marL="609600" indent="-609600" algn="l" eaLnBrk="1" hangingPunct="1"/>
            <a:r>
              <a:rPr lang="hr-HR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 i na koji način primjeniti lijek?</a:t>
            </a:r>
          </a:p>
          <a:p>
            <a:pPr marL="609600" indent="-609600" algn="l" eaLnBrk="1" hangingPunct="1"/>
            <a:endParaRPr lang="hr-HR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Davanje antibiotika nakon zahvata ili dan prije zahvata smatra se neracionalnim.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Char char="•"/>
            </a:pPr>
            <a:endParaRPr lang="hr-HR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Dokazano je da mora postojati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antibiotika u tkivima, već za vrijeme incizije kože.</a:t>
            </a:r>
          </a:p>
          <a:p>
            <a:pPr marL="609600" indent="-609600" algn="l" eaLnBrk="1" hangingPunct="1">
              <a:buFontTx/>
              <a:buChar char="•"/>
            </a:pPr>
            <a:endParaRPr lang="hr-HR" alt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0668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PRIMJENE LIJEKOVA U PERIOPERATIVNOJ PROFILAKSI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05800" cy="4953000"/>
          </a:xfrm>
        </p:spPr>
        <p:txBody>
          <a:bodyPr/>
          <a:lstStyle/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Antibiotike ne treba aplicirati prilikom poziva u operacionu salu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Antibiotike treba poslati zajedno sa pacijentom u operacionu salu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Lijek treba aplicirati anesteziolog ili anesteziološki tehničar</a:t>
            </a:r>
          </a:p>
          <a:p>
            <a:pPr marL="609600" indent="-609600" algn="l" eaLnBrk="1" hangingPunct="1">
              <a:buFontTx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incizije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treba dati uobičajenu dozu, a ponoviti je u slučaju dužeg trajanja zahvata, vodeći računa o farmakokinetici antibiotika</a:t>
            </a:r>
          </a:p>
        </p:txBody>
      </p:sp>
    </p:spTree>
    <p:extLst>
      <p:ext uri="{BB962C8B-B14F-4D97-AF65-F5344CB8AC3E}">
        <p14:creationId xmlns:p14="http://schemas.microsoft.com/office/powerpoint/2010/main" val="40691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0668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PRIMJENE LIJEKOVA U PERIOPERATIVNOJ PROFILAK</a:t>
            </a:r>
            <a:r>
              <a:rPr lang="hr-HR" altLang="en-US" sz="3200" b="1" dirty="0" smtClean="0">
                <a:solidFill>
                  <a:schemeClr val="tx1"/>
                </a:solidFill>
              </a:rPr>
              <a:t>SI</a:t>
            </a:r>
            <a:endParaRPr lang="en-GB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09800"/>
            <a:ext cx="8305800" cy="4419600"/>
          </a:xfrm>
        </p:spPr>
        <p:txBody>
          <a:bodyPr/>
          <a:lstStyle/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kontaminirane operacije preporučuje se mehaničko čišćenje crijeva uz peroralne antibiotike dan prije operacije te jednu dozu antibiotika parenteralno u operacionoj sali</a:t>
            </a:r>
          </a:p>
          <a:p>
            <a:pPr marL="609600" indent="-609600" algn="l" eaLnBrk="1" hangingPunct="1">
              <a:buFontTx/>
              <a:buChar char="•"/>
            </a:pPr>
            <a:endParaRPr lang="hr-HR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 čistih operacija parenteralna primjena lijeka je primjerena i pravilna</a:t>
            </a:r>
          </a:p>
          <a:p>
            <a:pPr marL="609600" indent="-609600" algn="l" eaLnBrk="1" hangingPunct="1"/>
            <a:endParaRPr lang="hr-HR" alt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82000" cy="10668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PREPORUKE ZA PROVOĐENJE PERIOPERATIVNE PROFILAKSE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09800"/>
            <a:ext cx="8305800" cy="4419600"/>
          </a:xfrm>
        </p:spPr>
        <p:txBody>
          <a:bodyPr/>
          <a:lstStyle/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Perioperativna profilaksa je nužna u hirurškoj praksi</a:t>
            </a:r>
          </a:p>
          <a:p>
            <a:pPr marL="609600" indent="-609600" algn="l" eaLnBrk="1" hangingPunct="1"/>
            <a:endParaRPr lang="hr-HR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Lijek izabran za profilaksu mora imati djelovanje na očekivane glavne patogene, uz svijest o prisutnosti lokalnih rezistentnih sojeva</a:t>
            </a:r>
          </a:p>
          <a:p>
            <a:pPr marL="609600" indent="-609600" algn="l" eaLnBrk="1" hangingPunct="1">
              <a:buFontTx/>
              <a:buChar char="•"/>
            </a:pPr>
            <a:endParaRPr lang="hr-HR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Lijek treba ordinirati parenteralno, neposredno prije zahvata</a:t>
            </a:r>
          </a:p>
        </p:txBody>
      </p:sp>
    </p:spTree>
    <p:extLst>
      <p:ext uri="{BB962C8B-B14F-4D97-AF65-F5344CB8AC3E}">
        <p14:creationId xmlns:p14="http://schemas.microsoft.com/office/powerpoint/2010/main" val="6021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9144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PREPORUKE ZA PROVOĐENJE PERIOPERATIVNE PROFILAKSE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09800"/>
            <a:ext cx="8305800" cy="4419600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Dovoljna je jedna doza lijeka, a 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avanje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doze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razmotriti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dvostukog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poluvremena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eliminacije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daje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cefazolin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prolongiranim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zahvatima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drugu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defRPr/>
            </a:pPr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09600" algn="l" eaLnBrk="1" hangingPunct="1">
              <a:spcBef>
                <a:spcPts val="0"/>
              </a:spcBef>
              <a:defRPr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Kombinacija peroralnih i parenteralnih antibiotika indikovana je samo kod kontaminiranih (kolorektalnih) operacija</a:t>
            </a:r>
          </a:p>
          <a:p>
            <a:pPr marL="609600" indent="-609600" algn="l" eaLnBrk="1" hangingPunct="1">
              <a:defRPr/>
            </a:pPr>
            <a:endParaRPr lang="hr-HR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9144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PREPORUKE ZA PROVOĐENJE PERIOPERATIVNE PROFILAKSE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14563"/>
            <a:ext cx="8305800" cy="4414837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čiste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većinu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čistih-kontaminiranih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glavni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bakterijska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kontaminacija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kože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cefazolin  je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lijek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prvog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izbora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izvrsnog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djelovanja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gram-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uglavnom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kontaminaciju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kože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Međutim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moguća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kontaminacija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aerobnim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gram-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negativnim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uzročnicima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želucu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žučnom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urološkim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preporučuju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cefalosporini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cefuroksim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l">
              <a:buFontTx/>
              <a:buChar char="•"/>
            </a:pPr>
            <a:endParaRPr lang="en-US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9144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PREPORUKE ZA PROVOĐENJE PERIOPERATIVNE PROFILAKSE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14500"/>
            <a:ext cx="8305800" cy="4914900"/>
          </a:xfrm>
        </p:spPr>
        <p:txBody>
          <a:bodyPr/>
          <a:lstStyle/>
          <a:p>
            <a:pPr algn="l">
              <a:buFontTx/>
              <a:buChar char="•"/>
            </a:pPr>
            <a:endParaRPr lang="en-US" altLang="en-US" sz="2400" dirty="0" smtClean="0">
              <a:solidFill>
                <a:srgbClr val="FFFF00"/>
              </a:solidFill>
            </a:endParaRPr>
          </a:p>
          <a:p>
            <a:pPr algn="l">
              <a:buFontTx/>
              <a:buChar char="•"/>
            </a:pPr>
            <a:r>
              <a:rPr lang="en-US" altLang="en-US" sz="2400" dirty="0" smtClean="0"/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moguća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kontaminacija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anaerobnim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uzročnicima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kolorektalnih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ginekoloških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glave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vrata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preporučuje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primjena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djelovanjem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anaerobne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buFontTx/>
              <a:buChar char="•"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Cefalosporini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ceftriakson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se  ne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preporučuju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perioperativnoj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njihov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široki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spektar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uključuje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uzročnike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rijetko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odgovorni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hirurške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infekcije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indukuju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rezistenciju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enterobakterija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dokazano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dovode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učestalosti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postantbiotskog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kolitisa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skuplji od cefalosporina I. i II. generacije.</a:t>
            </a:r>
            <a:endParaRPr lang="hr-HR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6"/>
          <p:cNvGrpSpPr>
            <a:grpSpLocks/>
          </p:cNvGrpSpPr>
          <p:nvPr/>
        </p:nvGrpSpPr>
        <p:grpSpPr bwMode="auto">
          <a:xfrm>
            <a:off x="1371600" y="152400"/>
            <a:ext cx="6180138" cy="5813685"/>
            <a:chOff x="-3" y="-3"/>
            <a:chExt cx="3893" cy="4415"/>
          </a:xfrm>
        </p:grpSpPr>
        <p:grpSp>
          <p:nvGrpSpPr>
            <p:cNvPr id="19459" name="Group 44"/>
            <p:cNvGrpSpPr>
              <a:grpSpLocks/>
            </p:cNvGrpSpPr>
            <p:nvPr/>
          </p:nvGrpSpPr>
          <p:grpSpPr bwMode="auto">
            <a:xfrm>
              <a:off x="0" y="0"/>
              <a:ext cx="3887" cy="4409"/>
              <a:chOff x="0" y="0"/>
              <a:chExt cx="3887" cy="4409"/>
            </a:xfrm>
          </p:grpSpPr>
          <p:grpSp>
            <p:nvGrpSpPr>
              <p:cNvPr id="19461" name="Group 17"/>
              <p:cNvGrpSpPr>
                <a:grpSpLocks/>
              </p:cNvGrpSpPr>
              <p:nvPr/>
            </p:nvGrpSpPr>
            <p:grpSpPr bwMode="auto">
              <a:xfrm>
                <a:off x="0" y="0"/>
                <a:ext cx="1242" cy="403"/>
                <a:chOff x="0" y="0"/>
                <a:chExt cx="1242" cy="403"/>
              </a:xfrm>
            </p:grpSpPr>
            <p:sp>
              <p:nvSpPr>
                <p:cNvPr id="19501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15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>
                      <a:cs typeface="Times New Roman" panose="02020603050405020304" pitchFamily="18" charset="0"/>
                    </a:rPr>
                    <a:t>VRSTA </a:t>
                  </a:r>
                  <a:r>
                    <a:rPr lang="hr-HR" altLang="en-US" sz="1200">
                      <a:cs typeface="Times New Roman" panose="02020603050405020304" pitchFamily="18" charset="0"/>
                    </a:rPr>
                    <a:t> ZAHVATA</a:t>
                  </a:r>
                  <a:endParaRPr lang="en-GB" altLang="en-US" sz="120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  <p:sp>
              <p:nvSpPr>
                <p:cNvPr id="19502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4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62" name="Group 19"/>
              <p:cNvGrpSpPr>
                <a:grpSpLocks/>
              </p:cNvGrpSpPr>
              <p:nvPr/>
            </p:nvGrpSpPr>
            <p:grpSpPr bwMode="auto">
              <a:xfrm>
                <a:off x="1242" y="0"/>
                <a:ext cx="2645" cy="403"/>
                <a:chOff x="1242" y="0"/>
                <a:chExt cx="2645" cy="403"/>
              </a:xfrm>
            </p:grpSpPr>
            <p:sp>
              <p:nvSpPr>
                <p:cNvPr id="19499" name="Rectangle 3"/>
                <p:cNvSpPr>
                  <a:spLocks noChangeArrowheads="1"/>
                </p:cNvSpPr>
                <p:nvPr/>
              </p:nvSpPr>
              <p:spPr bwMode="auto">
                <a:xfrm>
                  <a:off x="1285" y="0"/>
                  <a:ext cx="2559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LIJEK IZBORA I NAČIN PRIMJENE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500" name="Rectangle 18"/>
                <p:cNvSpPr>
                  <a:spLocks noChangeArrowheads="1"/>
                </p:cNvSpPr>
                <p:nvPr/>
              </p:nvSpPr>
              <p:spPr bwMode="auto">
                <a:xfrm>
                  <a:off x="1242" y="0"/>
                  <a:ext cx="264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63" name="Group 21"/>
              <p:cNvGrpSpPr>
                <a:grpSpLocks/>
              </p:cNvGrpSpPr>
              <p:nvPr/>
            </p:nvGrpSpPr>
            <p:grpSpPr bwMode="auto">
              <a:xfrm>
                <a:off x="0" y="403"/>
                <a:ext cx="1242" cy="556"/>
                <a:chOff x="0" y="403"/>
                <a:chExt cx="1242" cy="556"/>
              </a:xfrm>
            </p:grpSpPr>
            <p:sp>
              <p:nvSpPr>
                <p:cNvPr id="19497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156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Abdominalna hirurgija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Holecistektomija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98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24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64" name="Group 23"/>
              <p:cNvGrpSpPr>
                <a:grpSpLocks/>
              </p:cNvGrpSpPr>
              <p:nvPr/>
            </p:nvGrpSpPr>
            <p:grpSpPr bwMode="auto">
              <a:xfrm>
                <a:off x="1242" y="403"/>
                <a:ext cx="2645" cy="556"/>
                <a:chOff x="1242" y="403"/>
                <a:chExt cx="2645" cy="556"/>
              </a:xfrm>
            </p:grpSpPr>
            <p:sp>
              <p:nvSpPr>
                <p:cNvPr id="19495" name="Rectangle 5"/>
                <p:cNvSpPr>
                  <a:spLocks noChangeArrowheads="1"/>
                </p:cNvSpPr>
                <p:nvPr/>
              </p:nvSpPr>
              <p:spPr bwMode="auto">
                <a:xfrm>
                  <a:off x="1285" y="403"/>
                  <a:ext cx="2559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Cefazolin</a:t>
                  </a:r>
                  <a:r>
                    <a:rPr lang="sr-Latn-BA" altLang="en-US" sz="1400" b="1">
                      <a:cs typeface="Times New Roman" panose="02020603050405020304" pitchFamily="18" charset="0"/>
                    </a:rPr>
                    <a:t>*</a:t>
                  </a:r>
                  <a:r>
                    <a:rPr lang="en-GB" altLang="en-US" sz="1400" b="1">
                      <a:cs typeface="Times New Roman" panose="02020603050405020304" pitchFamily="18" charset="0"/>
                    </a:rPr>
                    <a:t> 1g iv. ili cefuroksim 1,5 g iv. prije operacije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sr-Latn-BA" altLang="en-US" sz="1200"/>
                    <a:t>* Za pacijente teže od 70 kg – 2g cefazolina</a:t>
                  </a:r>
                  <a:endParaRPr lang="en-GB" altLang="en-US" sz="1200"/>
                </a:p>
              </p:txBody>
            </p:sp>
            <p:sp>
              <p:nvSpPr>
                <p:cNvPr id="19496" name="Rectangle 22"/>
                <p:cNvSpPr>
                  <a:spLocks noChangeArrowheads="1"/>
                </p:cNvSpPr>
                <p:nvPr/>
              </p:nvSpPr>
              <p:spPr bwMode="auto">
                <a:xfrm>
                  <a:off x="1242" y="403"/>
                  <a:ext cx="264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65" name="Group 25"/>
              <p:cNvGrpSpPr>
                <a:grpSpLocks/>
              </p:cNvGrpSpPr>
              <p:nvPr/>
            </p:nvGrpSpPr>
            <p:grpSpPr bwMode="auto">
              <a:xfrm>
                <a:off x="0" y="959"/>
                <a:ext cx="1242" cy="690"/>
                <a:chOff x="0" y="959"/>
                <a:chExt cx="1242" cy="690"/>
              </a:xfrm>
            </p:grpSpPr>
            <p:sp>
              <p:nvSpPr>
                <p:cNvPr id="19493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959"/>
                  <a:ext cx="1156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 </a:t>
                  </a:r>
                  <a:endParaRPr lang="en-GB" altLang="en-US" sz="1200">
                    <a:solidFill>
                      <a:srgbClr val="FFFF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Preponska hernija s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ugradnjom mrežice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94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959"/>
                  <a:ext cx="124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66" name="Group 27"/>
              <p:cNvGrpSpPr>
                <a:grpSpLocks/>
              </p:cNvGrpSpPr>
              <p:nvPr/>
            </p:nvGrpSpPr>
            <p:grpSpPr bwMode="auto">
              <a:xfrm>
                <a:off x="1242" y="959"/>
                <a:ext cx="2645" cy="690"/>
                <a:chOff x="1242" y="959"/>
                <a:chExt cx="2645" cy="690"/>
              </a:xfrm>
            </p:grpSpPr>
            <p:sp>
              <p:nvSpPr>
                <p:cNvPr id="19491" name="Rectangle 7"/>
                <p:cNvSpPr>
                  <a:spLocks noChangeArrowheads="1"/>
                </p:cNvSpPr>
                <p:nvPr/>
              </p:nvSpPr>
              <p:spPr bwMode="auto">
                <a:xfrm>
                  <a:off x="1285" y="959"/>
                  <a:ext cx="2559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 </a:t>
                  </a:r>
                  <a:endParaRPr lang="en-GB" altLang="en-US" sz="1200">
                    <a:solidFill>
                      <a:srgbClr val="FFFF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Cefazolin</a:t>
                  </a:r>
                  <a:r>
                    <a:rPr lang="sr-Latn-BA" altLang="en-US" sz="1400" b="1">
                      <a:cs typeface="Times New Roman" panose="02020603050405020304" pitchFamily="18" charset="0"/>
                    </a:rPr>
                    <a:t>*</a:t>
                  </a:r>
                  <a:r>
                    <a:rPr lang="en-GB" altLang="en-US" sz="1400" b="1">
                      <a:cs typeface="Times New Roman" panose="02020603050405020304" pitchFamily="18" charset="0"/>
                    </a:rPr>
                    <a:t> 1g iv. ili cefuroksim 1,5 g iv. prije operacije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92" name="Rectangle 26"/>
                <p:cNvSpPr>
                  <a:spLocks noChangeArrowheads="1"/>
                </p:cNvSpPr>
                <p:nvPr/>
              </p:nvSpPr>
              <p:spPr bwMode="auto">
                <a:xfrm>
                  <a:off x="1242" y="959"/>
                  <a:ext cx="2645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67" name="Group 29"/>
              <p:cNvGrpSpPr>
                <a:grpSpLocks/>
              </p:cNvGrpSpPr>
              <p:nvPr/>
            </p:nvGrpSpPr>
            <p:grpSpPr bwMode="auto">
              <a:xfrm>
                <a:off x="0" y="1649"/>
                <a:ext cx="1242" cy="690"/>
                <a:chOff x="0" y="1649"/>
                <a:chExt cx="1242" cy="690"/>
              </a:xfrm>
            </p:grpSpPr>
            <p:sp>
              <p:nvSpPr>
                <p:cNvPr id="19489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1649"/>
                  <a:ext cx="1156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 </a:t>
                  </a:r>
                  <a:endParaRPr lang="en-GB" altLang="en-US" sz="1200">
                    <a:solidFill>
                      <a:srgbClr val="FFFF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Zahvati na jednjaku, želucu, tankom crij.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  <p:sp>
              <p:nvSpPr>
                <p:cNvPr id="19490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1649"/>
                  <a:ext cx="124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68" name="Group 31"/>
              <p:cNvGrpSpPr>
                <a:grpSpLocks/>
              </p:cNvGrpSpPr>
              <p:nvPr/>
            </p:nvGrpSpPr>
            <p:grpSpPr bwMode="auto">
              <a:xfrm>
                <a:off x="1242" y="1649"/>
                <a:ext cx="2645" cy="690"/>
                <a:chOff x="1242" y="1649"/>
                <a:chExt cx="2645" cy="690"/>
              </a:xfrm>
            </p:grpSpPr>
            <p:sp>
              <p:nvSpPr>
                <p:cNvPr id="19487" name="Rectangle 9"/>
                <p:cNvSpPr>
                  <a:spLocks noChangeArrowheads="1"/>
                </p:cNvSpPr>
                <p:nvPr/>
              </p:nvSpPr>
              <p:spPr bwMode="auto">
                <a:xfrm>
                  <a:off x="1285" y="1649"/>
                  <a:ext cx="2559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 </a:t>
                  </a:r>
                  <a:endParaRPr lang="en-GB" altLang="en-US" sz="1200">
                    <a:solidFill>
                      <a:srgbClr val="FFFF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Cefazolin</a:t>
                  </a:r>
                  <a:r>
                    <a:rPr lang="sr-Latn-BA" altLang="en-US" sz="1400" b="1">
                      <a:cs typeface="Times New Roman" panose="02020603050405020304" pitchFamily="18" charset="0"/>
                    </a:rPr>
                    <a:t>*</a:t>
                  </a:r>
                  <a:r>
                    <a:rPr lang="en-GB" altLang="en-US" sz="1400" b="1">
                      <a:cs typeface="Times New Roman" panose="02020603050405020304" pitchFamily="18" charset="0"/>
                    </a:rPr>
                    <a:t> 1g iv. ili cefuroksim 1,5 g iv. prije operacije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88" name="Rectangle 30"/>
                <p:cNvSpPr>
                  <a:spLocks noChangeArrowheads="1"/>
                </p:cNvSpPr>
                <p:nvPr/>
              </p:nvSpPr>
              <p:spPr bwMode="auto">
                <a:xfrm>
                  <a:off x="1242" y="1649"/>
                  <a:ext cx="2645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69" name="Group 33"/>
              <p:cNvGrpSpPr>
                <a:grpSpLocks/>
              </p:cNvGrpSpPr>
              <p:nvPr/>
            </p:nvGrpSpPr>
            <p:grpSpPr bwMode="auto">
              <a:xfrm>
                <a:off x="0" y="2339"/>
                <a:ext cx="1242" cy="824"/>
                <a:chOff x="0" y="2339"/>
                <a:chExt cx="1242" cy="824"/>
              </a:xfrm>
            </p:grpSpPr>
            <p:sp>
              <p:nvSpPr>
                <p:cNvPr id="19485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2339"/>
                  <a:ext cx="1156" cy="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 </a:t>
                  </a:r>
                  <a:endParaRPr lang="en-GB" altLang="en-US" sz="1200">
                    <a:solidFill>
                      <a:srgbClr val="FFFF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Kolorektalni zahvati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86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2339"/>
                  <a:ext cx="1242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70" name="Group 35"/>
              <p:cNvGrpSpPr>
                <a:grpSpLocks/>
              </p:cNvGrpSpPr>
              <p:nvPr/>
            </p:nvGrpSpPr>
            <p:grpSpPr bwMode="auto">
              <a:xfrm>
                <a:off x="1242" y="2339"/>
                <a:ext cx="2645" cy="824"/>
                <a:chOff x="1242" y="2339"/>
                <a:chExt cx="2645" cy="824"/>
              </a:xfrm>
            </p:grpSpPr>
            <p:sp>
              <p:nvSpPr>
                <p:cNvPr id="19483" name="Rectangle 11"/>
                <p:cNvSpPr>
                  <a:spLocks noChangeArrowheads="1"/>
                </p:cNvSpPr>
                <p:nvPr/>
              </p:nvSpPr>
              <p:spPr bwMode="auto">
                <a:xfrm>
                  <a:off x="1285" y="2339"/>
                  <a:ext cx="2559" cy="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eritomicin i neomicin 3x1g po. dan prije zahvata + cefuroksim 1,5 g iv + metronidazol 500 mg neposredno prije operacije, ako operacija traje duže od 3 h, još jedna doza oba lijeka 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84" name="Rectangle 34"/>
                <p:cNvSpPr>
                  <a:spLocks noChangeArrowheads="1"/>
                </p:cNvSpPr>
                <p:nvPr/>
              </p:nvSpPr>
              <p:spPr bwMode="auto">
                <a:xfrm>
                  <a:off x="1242" y="2339"/>
                  <a:ext cx="2645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71" name="Group 37"/>
              <p:cNvGrpSpPr>
                <a:grpSpLocks/>
              </p:cNvGrpSpPr>
              <p:nvPr/>
            </p:nvGrpSpPr>
            <p:grpSpPr bwMode="auto">
              <a:xfrm>
                <a:off x="0" y="3163"/>
                <a:ext cx="1242" cy="556"/>
                <a:chOff x="0" y="3163"/>
                <a:chExt cx="1242" cy="556"/>
              </a:xfrm>
            </p:grpSpPr>
            <p:sp>
              <p:nvSpPr>
                <p:cNvPr id="19481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3163"/>
                  <a:ext cx="1156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Apendektomija 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82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3163"/>
                  <a:ext cx="124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72" name="Group 39"/>
              <p:cNvGrpSpPr>
                <a:grpSpLocks/>
              </p:cNvGrpSpPr>
              <p:nvPr/>
            </p:nvGrpSpPr>
            <p:grpSpPr bwMode="auto">
              <a:xfrm>
                <a:off x="1242" y="3163"/>
                <a:ext cx="2645" cy="556"/>
                <a:chOff x="1242" y="3163"/>
                <a:chExt cx="2645" cy="556"/>
              </a:xfrm>
            </p:grpSpPr>
            <p:sp>
              <p:nvSpPr>
                <p:cNvPr id="19479" name="Rectangle 13"/>
                <p:cNvSpPr>
                  <a:spLocks noChangeArrowheads="1"/>
                </p:cNvSpPr>
                <p:nvPr/>
              </p:nvSpPr>
              <p:spPr bwMode="auto">
                <a:xfrm>
                  <a:off x="1285" y="3163"/>
                  <a:ext cx="2559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Cefazolin</a:t>
                  </a:r>
                  <a:r>
                    <a:rPr lang="sr-Latn-BA" altLang="en-US" sz="1400" b="1">
                      <a:cs typeface="Times New Roman" panose="02020603050405020304" pitchFamily="18" charset="0"/>
                    </a:rPr>
                    <a:t>*</a:t>
                  </a:r>
                  <a:r>
                    <a:rPr lang="en-GB" altLang="en-US" sz="1400" b="1">
                      <a:cs typeface="Times New Roman" panose="02020603050405020304" pitchFamily="18" charset="0"/>
                    </a:rPr>
                    <a:t> 1g iv. ili cefuroksim 1,5 g iv. +metronidazol 500mg iv. prije operacije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80" name="Rectangle 38"/>
                <p:cNvSpPr>
                  <a:spLocks noChangeArrowheads="1"/>
                </p:cNvSpPr>
                <p:nvPr/>
              </p:nvSpPr>
              <p:spPr bwMode="auto">
                <a:xfrm>
                  <a:off x="1242" y="3163"/>
                  <a:ext cx="264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73" name="Group 41"/>
              <p:cNvGrpSpPr>
                <a:grpSpLocks/>
              </p:cNvGrpSpPr>
              <p:nvPr/>
            </p:nvGrpSpPr>
            <p:grpSpPr bwMode="auto">
              <a:xfrm>
                <a:off x="0" y="3719"/>
                <a:ext cx="1242" cy="690"/>
                <a:chOff x="0" y="3719"/>
                <a:chExt cx="1242" cy="690"/>
              </a:xfrm>
            </p:grpSpPr>
            <p:sp>
              <p:nvSpPr>
                <p:cNvPr id="19477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3719"/>
                  <a:ext cx="1156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Ortopedija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Ugradnje proteze</a:t>
                  </a:r>
                  <a:endParaRPr lang="en-GB" altLang="en-US" sz="1200" b="1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78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3719"/>
                  <a:ext cx="124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9474" name="Group 43"/>
              <p:cNvGrpSpPr>
                <a:grpSpLocks/>
              </p:cNvGrpSpPr>
              <p:nvPr/>
            </p:nvGrpSpPr>
            <p:grpSpPr bwMode="auto">
              <a:xfrm>
                <a:off x="1242" y="3719"/>
                <a:ext cx="2645" cy="690"/>
                <a:chOff x="1242" y="3719"/>
                <a:chExt cx="2645" cy="690"/>
              </a:xfrm>
            </p:grpSpPr>
            <p:sp>
              <p:nvSpPr>
                <p:cNvPr id="19475" name="Rectangle 15"/>
                <p:cNvSpPr>
                  <a:spLocks noChangeArrowheads="1"/>
                </p:cNvSpPr>
                <p:nvPr/>
              </p:nvSpPr>
              <p:spPr bwMode="auto">
                <a:xfrm>
                  <a:off x="1285" y="3719"/>
                  <a:ext cx="2559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Cefazolin</a:t>
                  </a:r>
                  <a:r>
                    <a:rPr lang="sr-Latn-BA" altLang="en-US" sz="1400" b="1" dirty="0">
                      <a:cs typeface="Times New Roman" panose="02020603050405020304" pitchFamily="18" charset="0"/>
                    </a:rPr>
                    <a:t>*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1g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iv.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ili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cefuroksim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1,5 g  iv.; u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slučaju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prisutnosti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MRSA-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vankomicin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1g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iv.,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preoperativno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,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uz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nastavak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prvih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48 sati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postoperativno</a:t>
                  </a:r>
                  <a:endParaRPr lang="en-GB" altLang="en-US" sz="1200" b="1" dirty="0"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76" name="Rectangle 42"/>
                <p:cNvSpPr>
                  <a:spLocks noChangeArrowheads="1"/>
                </p:cNvSpPr>
                <p:nvPr/>
              </p:nvSpPr>
              <p:spPr bwMode="auto">
                <a:xfrm>
                  <a:off x="1242" y="3719"/>
                  <a:ext cx="2645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sp>
          <p:nvSpPr>
            <p:cNvPr id="19460" name="Rectangle 45"/>
            <p:cNvSpPr>
              <a:spLocks noChangeArrowheads="1"/>
            </p:cNvSpPr>
            <p:nvPr/>
          </p:nvSpPr>
          <p:spPr bwMode="auto">
            <a:xfrm>
              <a:off x="-3" y="-3"/>
              <a:ext cx="3893" cy="441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657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80" y="744247"/>
            <a:ext cx="7208040" cy="53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0"/>
          <p:cNvGrpSpPr>
            <a:grpSpLocks/>
          </p:cNvGrpSpPr>
          <p:nvPr/>
        </p:nvGrpSpPr>
        <p:grpSpPr bwMode="auto">
          <a:xfrm>
            <a:off x="1482725" y="457200"/>
            <a:ext cx="6180138" cy="5606321"/>
            <a:chOff x="-3" y="-3"/>
            <a:chExt cx="3893" cy="3744"/>
          </a:xfrm>
        </p:grpSpPr>
        <p:grpSp>
          <p:nvGrpSpPr>
            <p:cNvPr id="20483" name="Group 38"/>
            <p:cNvGrpSpPr>
              <a:grpSpLocks/>
            </p:cNvGrpSpPr>
            <p:nvPr/>
          </p:nvGrpSpPr>
          <p:grpSpPr bwMode="auto">
            <a:xfrm>
              <a:off x="0" y="0"/>
              <a:ext cx="3887" cy="3738"/>
              <a:chOff x="0" y="0"/>
              <a:chExt cx="3887" cy="3738"/>
            </a:xfrm>
          </p:grpSpPr>
          <p:grpSp>
            <p:nvGrpSpPr>
              <p:cNvPr id="20485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1242" cy="556"/>
                <a:chOff x="0" y="0"/>
                <a:chExt cx="1242" cy="556"/>
              </a:xfrm>
            </p:grpSpPr>
            <p:sp>
              <p:nvSpPr>
                <p:cNvPr id="20519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156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Osteosinteza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  <p:sp>
              <p:nvSpPr>
                <p:cNvPr id="20520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4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6" name="Group 17"/>
              <p:cNvGrpSpPr>
                <a:grpSpLocks/>
              </p:cNvGrpSpPr>
              <p:nvPr/>
            </p:nvGrpSpPr>
            <p:grpSpPr bwMode="auto">
              <a:xfrm>
                <a:off x="1242" y="0"/>
                <a:ext cx="2645" cy="556"/>
                <a:chOff x="1242" y="0"/>
                <a:chExt cx="2645" cy="556"/>
              </a:xfrm>
            </p:grpSpPr>
            <p:sp>
              <p:nvSpPr>
                <p:cNvPr id="20517" name="Rectangle 3"/>
                <p:cNvSpPr>
                  <a:spLocks noChangeArrowheads="1"/>
                </p:cNvSpPr>
                <p:nvPr/>
              </p:nvSpPr>
              <p:spPr bwMode="auto">
                <a:xfrm>
                  <a:off x="1285" y="0"/>
                  <a:ext cx="2559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Cefazolin </a:t>
                  </a:r>
                  <a:r>
                    <a:rPr lang="sr-Latn-BA" altLang="en-US" sz="1400" b="1">
                      <a:cs typeface="Times New Roman" panose="02020603050405020304" pitchFamily="18" charset="0"/>
                    </a:rPr>
                    <a:t>*</a:t>
                  </a:r>
                  <a:r>
                    <a:rPr lang="en-GB" altLang="en-US" sz="1400" b="1">
                      <a:cs typeface="Times New Roman" panose="02020603050405020304" pitchFamily="18" charset="0"/>
                    </a:rPr>
                    <a:t>1g iv. ili cefuroksim 1,5 g  iv. prije operacije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sr-Latn-BA" altLang="en-US" sz="1200"/>
                    <a:t>* Za pacijente teže od 70 kg – 2g cefazolina</a:t>
                  </a:r>
                  <a:endParaRPr lang="en-GB" altLang="en-US" sz="1200"/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518" name="Rectangle 16"/>
                <p:cNvSpPr>
                  <a:spLocks noChangeArrowheads="1"/>
                </p:cNvSpPr>
                <p:nvPr/>
              </p:nvSpPr>
              <p:spPr bwMode="auto">
                <a:xfrm>
                  <a:off x="1242" y="0"/>
                  <a:ext cx="264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7" name="Group 19"/>
              <p:cNvGrpSpPr>
                <a:grpSpLocks/>
              </p:cNvGrpSpPr>
              <p:nvPr/>
            </p:nvGrpSpPr>
            <p:grpSpPr bwMode="auto">
              <a:xfrm>
                <a:off x="0" y="556"/>
                <a:ext cx="1242" cy="556"/>
                <a:chOff x="0" y="556"/>
                <a:chExt cx="1242" cy="556"/>
              </a:xfrm>
            </p:grpSpPr>
            <p:sp>
              <p:nvSpPr>
                <p:cNvPr id="20515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556"/>
                  <a:ext cx="1156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Amputacije zbog ishemije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 b="1"/>
                </a:p>
              </p:txBody>
            </p:sp>
            <p:sp>
              <p:nvSpPr>
                <p:cNvPr id="20516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556"/>
                  <a:ext cx="124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8" name="Group 21"/>
              <p:cNvGrpSpPr>
                <a:grpSpLocks/>
              </p:cNvGrpSpPr>
              <p:nvPr/>
            </p:nvGrpSpPr>
            <p:grpSpPr bwMode="auto">
              <a:xfrm>
                <a:off x="1242" y="556"/>
                <a:ext cx="2645" cy="556"/>
                <a:chOff x="1242" y="556"/>
                <a:chExt cx="2645" cy="556"/>
              </a:xfrm>
            </p:grpSpPr>
            <p:sp>
              <p:nvSpPr>
                <p:cNvPr id="20513" name="Rectangle 5"/>
                <p:cNvSpPr>
                  <a:spLocks noChangeArrowheads="1"/>
                </p:cNvSpPr>
                <p:nvPr/>
              </p:nvSpPr>
              <p:spPr bwMode="auto">
                <a:xfrm>
                  <a:off x="1285" y="556"/>
                  <a:ext cx="2559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Cefazolin</a:t>
                  </a:r>
                  <a:r>
                    <a:rPr lang="sr-Latn-BA" altLang="en-US" sz="1400" b="1">
                      <a:cs typeface="Times New Roman" panose="02020603050405020304" pitchFamily="18" charset="0"/>
                    </a:rPr>
                    <a:t>*</a:t>
                  </a:r>
                  <a:r>
                    <a:rPr lang="en-GB" altLang="en-US" sz="1400" b="1">
                      <a:cs typeface="Times New Roman" panose="02020603050405020304" pitchFamily="18" charset="0"/>
                    </a:rPr>
                    <a:t> 1g iv. ili cefuroksim 1,5 g  iv. prije operacije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514" name="Rectangle 20"/>
                <p:cNvSpPr>
                  <a:spLocks noChangeArrowheads="1"/>
                </p:cNvSpPr>
                <p:nvPr/>
              </p:nvSpPr>
              <p:spPr bwMode="auto">
                <a:xfrm>
                  <a:off x="1242" y="556"/>
                  <a:ext cx="264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23"/>
              <p:cNvGrpSpPr>
                <a:grpSpLocks/>
              </p:cNvGrpSpPr>
              <p:nvPr/>
            </p:nvGrpSpPr>
            <p:grpSpPr bwMode="auto">
              <a:xfrm>
                <a:off x="0" y="1112"/>
                <a:ext cx="1242" cy="556"/>
                <a:chOff x="0" y="1112"/>
                <a:chExt cx="1242" cy="556"/>
              </a:xfrm>
            </p:grpSpPr>
            <p:sp>
              <p:nvSpPr>
                <p:cNvPr id="20511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1112"/>
                  <a:ext cx="1156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Genitourinarni trakt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histerektomija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512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1112"/>
                  <a:ext cx="124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25"/>
              <p:cNvGrpSpPr>
                <a:grpSpLocks/>
              </p:cNvGrpSpPr>
              <p:nvPr/>
            </p:nvGrpSpPr>
            <p:grpSpPr bwMode="auto">
              <a:xfrm>
                <a:off x="1242" y="1112"/>
                <a:ext cx="2645" cy="556"/>
                <a:chOff x="1242" y="1112"/>
                <a:chExt cx="2645" cy="556"/>
              </a:xfrm>
            </p:grpSpPr>
            <p:sp>
              <p:nvSpPr>
                <p:cNvPr id="20509" name="Rectangle 7"/>
                <p:cNvSpPr>
                  <a:spLocks noChangeArrowheads="1"/>
                </p:cNvSpPr>
                <p:nvPr/>
              </p:nvSpPr>
              <p:spPr bwMode="auto">
                <a:xfrm>
                  <a:off x="1285" y="1112"/>
                  <a:ext cx="2559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Cefazolin</a:t>
                  </a:r>
                  <a:r>
                    <a:rPr lang="sr-Latn-BA" altLang="en-US" sz="1400" b="1">
                      <a:cs typeface="Times New Roman" panose="02020603050405020304" pitchFamily="18" charset="0"/>
                    </a:rPr>
                    <a:t>*</a:t>
                  </a:r>
                  <a:r>
                    <a:rPr lang="en-GB" altLang="en-US" sz="1400" b="1">
                      <a:cs typeface="Times New Roman" panose="02020603050405020304" pitchFamily="18" charset="0"/>
                    </a:rPr>
                    <a:t> 1g iv. ili cefuroksim 1,5 g  iv. + metronidazol 500 mg iv.,  prije operacije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510" name="Rectangle 24"/>
                <p:cNvSpPr>
                  <a:spLocks noChangeArrowheads="1"/>
                </p:cNvSpPr>
                <p:nvPr/>
              </p:nvSpPr>
              <p:spPr bwMode="auto">
                <a:xfrm>
                  <a:off x="1242" y="1112"/>
                  <a:ext cx="264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27"/>
              <p:cNvGrpSpPr>
                <a:grpSpLocks/>
              </p:cNvGrpSpPr>
              <p:nvPr/>
            </p:nvGrpSpPr>
            <p:grpSpPr bwMode="auto">
              <a:xfrm>
                <a:off x="0" y="1668"/>
                <a:ext cx="1242" cy="690"/>
                <a:chOff x="0" y="1668"/>
                <a:chExt cx="1242" cy="690"/>
              </a:xfrm>
            </p:grpSpPr>
            <p:sp>
              <p:nvSpPr>
                <p:cNvPr id="20507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1668"/>
                  <a:ext cx="1156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Nefrektomija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508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1668"/>
                  <a:ext cx="124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2" name="Group 29"/>
              <p:cNvGrpSpPr>
                <a:grpSpLocks/>
              </p:cNvGrpSpPr>
              <p:nvPr/>
            </p:nvGrpSpPr>
            <p:grpSpPr bwMode="auto">
              <a:xfrm>
                <a:off x="1242" y="1668"/>
                <a:ext cx="2645" cy="690"/>
                <a:chOff x="1242" y="1668"/>
                <a:chExt cx="2645" cy="690"/>
              </a:xfrm>
            </p:grpSpPr>
            <p:sp>
              <p:nvSpPr>
                <p:cNvPr id="20505" name="Rectangle 9"/>
                <p:cNvSpPr>
                  <a:spLocks noChangeArrowheads="1"/>
                </p:cNvSpPr>
                <p:nvPr/>
              </p:nvSpPr>
              <p:spPr bwMode="auto">
                <a:xfrm>
                  <a:off x="1285" y="1668"/>
                  <a:ext cx="2559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Cefazolin</a:t>
                  </a:r>
                  <a:r>
                    <a:rPr lang="sr-Latn-BA" altLang="en-US" sz="1400" b="1">
                      <a:cs typeface="Times New Roman" panose="02020603050405020304" pitchFamily="18" charset="0"/>
                    </a:rPr>
                    <a:t>*</a:t>
                  </a:r>
                  <a:r>
                    <a:rPr lang="en-GB" altLang="en-US" sz="1400" b="1">
                      <a:cs typeface="Times New Roman" panose="02020603050405020304" pitchFamily="18" charset="0"/>
                    </a:rPr>
                    <a:t> 1g iv. ili cefuroksim 1,5 g  iv. prije operacije; dozu ponoviti ako operacija traje duže od 3</a:t>
                  </a:r>
                  <a:r>
                    <a:rPr lang="en-US" altLang="en-US" sz="1400" b="1">
                      <a:cs typeface="Times New Roman" panose="02020603050405020304" pitchFamily="18" charset="0"/>
                    </a:rPr>
                    <a:t>h</a:t>
                  </a:r>
                  <a:r>
                    <a:rPr lang="en-GB" altLang="en-US" sz="1400" b="1">
                      <a:cs typeface="Times New Roman" panose="02020603050405020304" pitchFamily="18" charset="0"/>
                    </a:rPr>
                    <a:t> 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506" name="Rectangle 28"/>
                <p:cNvSpPr>
                  <a:spLocks noChangeArrowheads="1"/>
                </p:cNvSpPr>
                <p:nvPr/>
              </p:nvSpPr>
              <p:spPr bwMode="auto">
                <a:xfrm>
                  <a:off x="1242" y="1668"/>
                  <a:ext cx="2645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3" name="Group 31"/>
              <p:cNvGrpSpPr>
                <a:grpSpLocks/>
              </p:cNvGrpSpPr>
              <p:nvPr/>
            </p:nvGrpSpPr>
            <p:grpSpPr bwMode="auto">
              <a:xfrm>
                <a:off x="0" y="2358"/>
                <a:ext cx="1242" cy="690"/>
                <a:chOff x="0" y="2358"/>
                <a:chExt cx="1242" cy="690"/>
              </a:xfrm>
            </p:grpSpPr>
            <p:sp>
              <p:nvSpPr>
                <p:cNvPr id="20503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2358"/>
                  <a:ext cx="1156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Oftalmologija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504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2358"/>
                  <a:ext cx="124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4" name="Group 33"/>
              <p:cNvGrpSpPr>
                <a:grpSpLocks/>
              </p:cNvGrpSpPr>
              <p:nvPr/>
            </p:nvGrpSpPr>
            <p:grpSpPr bwMode="auto">
              <a:xfrm>
                <a:off x="1242" y="2358"/>
                <a:ext cx="2645" cy="690"/>
                <a:chOff x="1242" y="2358"/>
                <a:chExt cx="2645" cy="690"/>
              </a:xfrm>
            </p:grpSpPr>
            <p:sp>
              <p:nvSpPr>
                <p:cNvPr id="20501" name="Rectangle 11"/>
                <p:cNvSpPr>
                  <a:spLocks noChangeArrowheads="1"/>
                </p:cNvSpPr>
                <p:nvPr/>
              </p:nvSpPr>
              <p:spPr bwMode="auto">
                <a:xfrm>
                  <a:off x="1285" y="2358"/>
                  <a:ext cx="2559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Cefazolin</a:t>
                  </a:r>
                  <a:r>
                    <a:rPr lang="sr-Latn-BA" altLang="en-US" sz="1400" b="1">
                      <a:cs typeface="Times New Roman" panose="02020603050405020304" pitchFamily="18" charset="0"/>
                    </a:rPr>
                    <a:t>*</a:t>
                  </a:r>
                  <a:r>
                    <a:rPr lang="en-GB" altLang="en-US" sz="1400" b="1">
                      <a:cs typeface="Times New Roman" panose="02020603050405020304" pitchFamily="18" charset="0"/>
                    </a:rPr>
                    <a:t> 1g iv. ili cefuroksim 1,5 g  iv. prije operacije kod osoba starijih od 60 god., imunokompromitovanih i dijabetičara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  <p:sp>
              <p:nvSpPr>
                <p:cNvPr id="20502" name="Rectangle 32"/>
                <p:cNvSpPr>
                  <a:spLocks noChangeArrowheads="1"/>
                </p:cNvSpPr>
                <p:nvPr/>
              </p:nvSpPr>
              <p:spPr bwMode="auto">
                <a:xfrm>
                  <a:off x="1242" y="2358"/>
                  <a:ext cx="2645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5" name="Group 35"/>
              <p:cNvGrpSpPr>
                <a:grpSpLocks/>
              </p:cNvGrpSpPr>
              <p:nvPr/>
            </p:nvGrpSpPr>
            <p:grpSpPr bwMode="auto">
              <a:xfrm>
                <a:off x="0" y="3048"/>
                <a:ext cx="1242" cy="690"/>
                <a:chOff x="0" y="3048"/>
                <a:chExt cx="1242" cy="690"/>
              </a:xfrm>
            </p:grpSpPr>
            <p:sp>
              <p:nvSpPr>
                <p:cNvPr id="20499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3048"/>
                  <a:ext cx="1156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>
                      <a:cs typeface="Times New Roman" panose="02020603050405020304" pitchFamily="18" charset="0"/>
                    </a:rPr>
                    <a:t>Zahvati na glavi i vratu</a:t>
                  </a:r>
                  <a:endParaRPr lang="en-GB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500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3048"/>
                  <a:ext cx="124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6" name="Group 37"/>
              <p:cNvGrpSpPr>
                <a:grpSpLocks/>
              </p:cNvGrpSpPr>
              <p:nvPr/>
            </p:nvGrpSpPr>
            <p:grpSpPr bwMode="auto">
              <a:xfrm>
                <a:off x="1242" y="3048"/>
                <a:ext cx="2645" cy="690"/>
                <a:chOff x="1242" y="3048"/>
                <a:chExt cx="2645" cy="690"/>
              </a:xfrm>
            </p:grpSpPr>
            <p:sp>
              <p:nvSpPr>
                <p:cNvPr id="20497" name="Rectangle 13"/>
                <p:cNvSpPr>
                  <a:spLocks noChangeArrowheads="1"/>
                </p:cNvSpPr>
                <p:nvPr/>
              </p:nvSpPr>
              <p:spPr bwMode="auto">
                <a:xfrm>
                  <a:off x="1285" y="3048"/>
                  <a:ext cx="2559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Cefazolin</a:t>
                  </a:r>
                  <a:r>
                    <a:rPr lang="sr-Latn-BA" altLang="en-US" sz="1400" b="1" dirty="0">
                      <a:cs typeface="Times New Roman" panose="02020603050405020304" pitchFamily="18" charset="0"/>
                    </a:rPr>
                    <a:t>*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1g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iv+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klindamicin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600-900 mg  iv.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prije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operacije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ako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se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operativnim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rezom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prolazi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kroz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usta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ili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paranazalne</a:t>
                  </a:r>
                  <a:r>
                    <a:rPr lang="en-GB" altLang="en-US" sz="14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en-GB" altLang="en-US" sz="1400" b="1" dirty="0" err="1">
                      <a:cs typeface="Times New Roman" panose="02020603050405020304" pitchFamily="18" charset="0"/>
                    </a:rPr>
                    <a:t>sinuse</a:t>
                  </a:r>
                  <a:endParaRPr lang="en-GB" alt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2400" dirty="0"/>
                </a:p>
              </p:txBody>
            </p:sp>
            <p:sp>
              <p:nvSpPr>
                <p:cNvPr id="20498" name="Rectangle 36"/>
                <p:cNvSpPr>
                  <a:spLocks noChangeArrowheads="1"/>
                </p:cNvSpPr>
                <p:nvPr/>
              </p:nvSpPr>
              <p:spPr bwMode="auto">
                <a:xfrm>
                  <a:off x="1242" y="3048"/>
                  <a:ext cx="2645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sp>
          <p:nvSpPr>
            <p:cNvPr id="20484" name="Rectangle 39"/>
            <p:cNvSpPr>
              <a:spLocks noChangeArrowheads="1"/>
            </p:cNvSpPr>
            <p:nvPr/>
          </p:nvSpPr>
          <p:spPr bwMode="auto">
            <a:xfrm>
              <a:off x="-3" y="-3"/>
              <a:ext cx="3893" cy="374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839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REUMATSKE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GROZNICE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09800"/>
            <a:ext cx="8382000" cy="4114800"/>
          </a:xfrm>
        </p:spPr>
        <p:txBody>
          <a:bodyPr/>
          <a:lstStyle/>
          <a:p>
            <a:pPr algn="l"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karditisom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oštećeni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srčani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zalisci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doživotno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benzatinbenzil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penicilin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mega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sr-Latn-C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edmice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Reumatska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groznica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karditisa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C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lijek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20-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906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REUMATSKE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GROZNICE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09800"/>
            <a:ext cx="7086600" cy="4114800"/>
          </a:xfrm>
        </p:spPr>
        <p:txBody>
          <a:bodyPr/>
          <a:lstStyle/>
          <a:p>
            <a:pPr algn="l"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benzatinbenzil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penicilinu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C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fenoksimetilpenicilin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penicilin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V)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250mg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svakih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h</a:t>
            </a:r>
          </a:p>
          <a:p>
            <a:pPr algn="l" eaLnBrk="1" hangingPunct="1"/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preosjetljivih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penicilin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1" hangingPunct="1">
              <a:buFontTx/>
              <a:buChar char="•"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eritromicin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2x250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mg/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5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MENINGOKOKNE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INFEKCIJE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09800"/>
            <a:ext cx="8305800" cy="4114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Opravdana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bile u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bliskom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oboljelim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meningokokne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11430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MENINGOKOKNE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INFEKCIJE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(II)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09800"/>
            <a:ext cx="7086600" cy="41148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rifampicin</a:t>
            </a:r>
          </a:p>
          <a:p>
            <a:pPr algn="l" eaLnBrk="1" hangingPunct="1">
              <a:buFontTx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odrasli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600 mg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svakih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sati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dana</a:t>
            </a:r>
          </a:p>
          <a:p>
            <a:pPr algn="l" eaLnBrk="1" hangingPunct="1">
              <a:buFontTx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djeca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10mg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/kg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svakih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sati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dana </a:t>
            </a:r>
          </a:p>
          <a:p>
            <a:pPr eaLnBrk="1" hangingPunct="1"/>
            <a:r>
              <a:rPr lang="sr-Latn-C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</a:p>
          <a:p>
            <a:pPr algn="l" eaLnBrk="1" hangingPunct="1"/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ciprofloksacin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 mg per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jednokratno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MENINGOKOKNE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INFEKCIJE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(III)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09800"/>
            <a:ext cx="7086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ceftriakson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odrasli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250 mg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djeca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12 god. 125 mg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/>
            <a:r>
              <a:rPr lang="sr-Latn-C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lijek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izbora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profilaksu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trudnica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6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3684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 meningitisa uzrokovanog </a:t>
            </a:r>
            <a:r>
              <a:rPr lang="sr-Latn-C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influenzae 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b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49500"/>
            <a:ext cx="8305800" cy="4279900"/>
          </a:xfrm>
        </p:spPr>
        <p:txBody>
          <a:bodyPr/>
          <a:lstStyle/>
          <a:p>
            <a:pPr algn="l" eaLnBrk="1" hangingPunct="1"/>
            <a:endParaRPr lang="en-US" altLang="en-US" smtClean="0">
              <a:solidFill>
                <a:srgbClr val="FFFF00"/>
              </a:solidFill>
            </a:endParaRPr>
          </a:p>
        </p:txBody>
      </p:sp>
      <p:graphicFrame>
        <p:nvGraphicFramePr>
          <p:cNvPr id="50180" name="Group 4"/>
          <p:cNvGraphicFramePr>
            <a:graphicFrameLocks noGrp="1"/>
          </p:cNvGraphicFramePr>
          <p:nvPr/>
        </p:nvGraphicFramePr>
        <p:xfrm>
          <a:off x="1042988" y="2852738"/>
          <a:ext cx="7416800" cy="2778125"/>
        </p:xfrm>
        <a:graphic>
          <a:graphicData uri="http://schemas.openxmlformats.org/drawingml/2006/table">
            <a:tbl>
              <a:tblPr/>
              <a:tblGrid>
                <a:gridCol w="2471737"/>
                <a:gridCol w="2473325"/>
                <a:gridCol w="2471738"/>
              </a:tblGrid>
              <a:tr h="1030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Bolest ili stanje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Profilaksa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Postupak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Meningitis uzrokovan </a:t>
                      </a:r>
                      <a:r>
                        <a:rPr kumimoji="0" lang="sr-Latn-C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H. influenzae 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tip 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osobe bliskog kontakta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početi što prije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vakcinisane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Djeca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:rifampicin 20 mg/kg /4 dana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Odrasli: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rifampicin 600mg/4 dana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7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5" y="825170"/>
            <a:ext cx="7150909" cy="52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BAKTERIJSKOG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ENDOKARDITISA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</a:t>
            </a:r>
            <a:r>
              <a:rPr lang="sr-Latn-CS" altLang="en-US" sz="3200" b="1" dirty="0" smtClean="0">
                <a:solidFill>
                  <a:schemeClr val="tx1"/>
                </a:solidFill>
              </a:rPr>
              <a:t>)</a:t>
            </a:r>
            <a:endParaRPr lang="en-US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1500188"/>
            <a:ext cx="8229600" cy="5119687"/>
          </a:xfrm>
        </p:spPr>
        <p:txBody>
          <a:bodyPr/>
          <a:lstStyle/>
          <a:p>
            <a:pPr algn="l" eaLnBrk="1" hangingPunct="1"/>
            <a:endParaRPr lang="en-US" altLang="en-US" sz="2400" dirty="0" smtClean="0">
              <a:solidFill>
                <a:srgbClr val="FFFF00"/>
              </a:solidFill>
            </a:endParaRPr>
          </a:p>
          <a:p>
            <a:pPr algn="just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Indikacije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antibiotsku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sužene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poređenju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prethodnim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preporukama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Zadržan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antibiotske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postupcima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rizikom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pacijenata s predisponirajućim stanjima srca, ali</a:t>
            </a:r>
            <a:r>
              <a:rPr lang="sr-Latn-B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400" dirty="0" smtClean="0">
              <a:solidFill>
                <a:srgbClr val="FFFF00"/>
              </a:solidFill>
            </a:endParaRPr>
          </a:p>
          <a:p>
            <a:pPr algn="l" eaLnBrk="1" hangingPunct="1"/>
            <a:endParaRPr lang="en-US" altLang="en-US" sz="2400" dirty="0" smtClean="0">
              <a:solidFill>
                <a:srgbClr val="FFFF00"/>
              </a:solidFill>
            </a:endParaRPr>
          </a:p>
          <a:p>
            <a:pPr algn="r" eaLnBrk="1" hangingPunct="1"/>
            <a:r>
              <a:rPr lang="en-US" altLang="en-US" sz="2000" dirty="0" err="1" smtClean="0"/>
              <a:t>www.escardio.org</a:t>
            </a:r>
            <a:r>
              <a:rPr lang="en-US" altLang="en-US" sz="2000" dirty="0" smtClean="0"/>
              <a:t>/guidelines</a:t>
            </a:r>
          </a:p>
        </p:txBody>
      </p:sp>
    </p:spTree>
    <p:extLst>
      <p:ext uri="{BB962C8B-B14F-4D97-AF65-F5344CB8AC3E}">
        <p14:creationId xmlns:p14="http://schemas.microsoft.com/office/powerpoint/2010/main" val="12167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BAKTERIJSKOG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ENDOKARDITISA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(II)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1500188"/>
            <a:ext cx="8229600" cy="5119687"/>
          </a:xfrm>
        </p:spPr>
        <p:txBody>
          <a:bodyPr/>
          <a:lstStyle/>
          <a:p>
            <a:pPr algn="l" eaLnBrk="1" hangingPunct="1"/>
            <a:endParaRPr lang="en-US" altLang="en-US" sz="2400" dirty="0" smtClean="0">
              <a:solidFill>
                <a:srgbClr val="FFFF00"/>
              </a:solidFill>
            </a:endParaRPr>
          </a:p>
          <a:p>
            <a:pPr algn="just">
              <a:buFontTx/>
              <a:buChar char="•"/>
            </a:pPr>
            <a:r>
              <a:rPr lang="en-US" altLang="en-US" sz="2400" dirty="0" smtClean="0"/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</a:t>
            </a:r>
            <a:r>
              <a:rPr lang="pl-P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aksa mora biti ograničena na pacijente s najvišim rizikom 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u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slučaju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podvrgavanja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stomatološkim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najvišeg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rizika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Dobra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higijena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šupljine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redovni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stomatološki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pregledi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važniji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antibiotske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profilakse za smanjenje rizika za razvoj BE.</a:t>
            </a:r>
          </a:p>
          <a:p>
            <a:pPr algn="just"/>
            <a:endParaRPr lang="pl-PL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asepse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rukovanja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venskim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kateterima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raznih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invazivnih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se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smanjila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povezanog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njegom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Char char="•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www.escardio.org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/guidelines</a:t>
            </a:r>
          </a:p>
          <a:p>
            <a:pPr algn="l" eaLnBrk="1" hangingPunct="1"/>
            <a:endParaRPr lang="en-US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2192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DEFINICIJA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PERIOPERATIVNE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SE</a:t>
            </a:r>
            <a:endParaRPr lang="en-GB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71750"/>
            <a:ext cx="8305800" cy="3219450"/>
          </a:xfrm>
        </p:spPr>
        <p:txBody>
          <a:bodyPr/>
          <a:lstStyle/>
          <a:p>
            <a:pPr algn="just"/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Perioperativna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podra</a:t>
            </a: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zumjeva primjenu antimikrobnih lijekova kod pacijenata kod kojih ne postoje znakovi infekcije, u </a:t>
            </a:r>
            <a:r>
              <a:rPr lang="pl-PL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cilju sprječavanja nastanka infekcije na mjestu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hirurškog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infekcija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nastati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posljedica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hospitalizacije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hospitalne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pneumonije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BAKTERIJSKOG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ENDOKARDITISA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(III)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8229600" cy="5119688"/>
          </a:xfrm>
        </p:spPr>
        <p:txBody>
          <a:bodyPr/>
          <a:lstStyle/>
          <a:p>
            <a:pPr algn="l" eaLnBrk="1" hangingPunct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Opravdana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C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umjetnim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zaliscima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umjetnim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popravljanju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srčanog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zaliska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preboljelim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BE,</a:t>
            </a:r>
          </a:p>
          <a:p>
            <a:pPr algn="l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prirođenom srčanom bolesti:</a:t>
            </a:r>
          </a:p>
          <a:p>
            <a:pPr algn="l"/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cijanotičnom prirođenom srčanom greškom,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l-P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irurške korekcije ili sa zaostalim defektima,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palijativnim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šantovima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premosnicama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prirođenom bolesti srca s kompletnom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korekcijom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defekta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umjetnim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postavljenim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hirurški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perkutanom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tehnikom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6 mjeseci nakon zahvata,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www.escardio.org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/guidelines</a:t>
            </a:r>
            <a:endParaRPr lang="pl-PL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BAKTERIJSKOG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ENDOKARDITISA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(IV)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8229600" cy="5119688"/>
          </a:xfrm>
        </p:spPr>
        <p:txBody>
          <a:bodyPr/>
          <a:lstStyle/>
          <a:p>
            <a:pPr algn="l" eaLnBrk="1" hangingPunct="1"/>
            <a:endParaRPr lang="en-US" altLang="en-US" sz="2400" dirty="0" smtClean="0">
              <a:solidFill>
                <a:srgbClr val="FFFF00"/>
              </a:solidFill>
            </a:endParaRPr>
          </a:p>
          <a:p>
            <a:pPr algn="l" eaLnBrk="1" hangingPunct="1"/>
            <a:endParaRPr lang="en-US" altLang="en-US" sz="2400" dirty="0" smtClean="0">
              <a:solidFill>
                <a:srgbClr val="FFFF00"/>
              </a:solidFill>
            </a:endParaRPr>
          </a:p>
          <a:p>
            <a:pPr algn="l"/>
            <a:r>
              <a:rPr lang="pl-PL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kada zaostaje defekt koji traje na mjestu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implantacije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umjetnog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naprave</a:t>
            </a:r>
            <a:r>
              <a:rPr lang="sr-Latn-B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hirurškom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perkutanom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tehnikom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Antibiotska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ne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preporučuje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ostalim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oblicima valvularnih ili prirođenih srčanih bolesti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2800" b="1" dirty="0" smtClean="0"/>
          </a:p>
          <a:p>
            <a:pPr algn="r"/>
            <a:r>
              <a:rPr lang="en-US" altLang="en-US" sz="2800" i="1" dirty="0" err="1" smtClean="0"/>
              <a:t>www.escardio.org</a:t>
            </a:r>
            <a:r>
              <a:rPr lang="en-US" altLang="en-US" sz="2800" i="1" dirty="0" smtClean="0"/>
              <a:t>/guidelines</a:t>
            </a:r>
            <a:endParaRPr lang="en-US" altLang="en-US" sz="2800" b="1" i="1" dirty="0" smtClean="0"/>
          </a:p>
          <a:p>
            <a:pPr algn="l" eaLnBrk="1" hangingPunct="1"/>
            <a:endParaRPr lang="en-US" alt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BAKTERIJSKOG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ENDOKARDITISA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algn="l" eaLnBrk="1" hangingPunct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slijedećim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-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Stomatološki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zahvati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antibiotskoj profilaksi treba razmišljati kod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izvođenja stomatoloških zahvata koji zahtijevaju manipulaciju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gingivalne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periapikalne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zuba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probijanje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sluznice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Antibiotska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ne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preporučuje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anestezije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zdravog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tkiva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uklanjanja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šavova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zuba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postavljanja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prilagođavanje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mobilnih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zubnih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ortodontskih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proteza ili bravica. Profilaksa se također ne preporuč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uje</a:t>
            </a:r>
            <a:r>
              <a:rPr lang="it-IT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odbacivanja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mliječnih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zuba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sluznice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5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BAKTERIJSKOG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ENDOKARDITISA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447800"/>
            <a:ext cx="8001000" cy="5267325"/>
          </a:xfrm>
        </p:spPr>
        <p:txBody>
          <a:bodyPr/>
          <a:lstStyle/>
          <a:p>
            <a:pPr algn="l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-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respiratornom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traktu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antibiotska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ne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preporučuje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dijagnostičkih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respiratornom traktu, uključujući bronhoskopiju ili laringoskopiju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biopsije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transnazalnu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endotrahealnu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intubaciju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-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gastrointestinalnom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urogenitalnom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traktu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antibiotska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ne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preporučuje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gastroskopije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kolonoskopije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cistoskopije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transezofagealne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ehokardiografije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n-NO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- Koža i mek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tkiva</a:t>
            </a:r>
            <a:endParaRPr lang="nn-NO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antibiotska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ne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preporučuje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en-US" altLang="en-US" sz="2000" i="1" dirty="0" err="1" smtClean="0"/>
              <a:t>www.escardio.org</a:t>
            </a:r>
            <a:r>
              <a:rPr lang="en-US" altLang="en-US" sz="2000" i="1" dirty="0" smtClean="0"/>
              <a:t>/guidelines</a:t>
            </a:r>
          </a:p>
        </p:txBody>
      </p:sp>
    </p:spTree>
    <p:extLst>
      <p:ext uri="{BB962C8B-B14F-4D97-AF65-F5344CB8AC3E}">
        <p14:creationId xmlns:p14="http://schemas.microsoft.com/office/powerpoint/2010/main" val="37708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906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BAKTERIJSKOG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ENDOKARDITISA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341438"/>
            <a:ext cx="8001000" cy="53276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Stomatološki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gornjem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dijelu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respiratornog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trakta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amoksicilin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ampicilin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jednoj dozi 30-60 minuta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odrasli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p.o.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i.v.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djeca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50 mg/kg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p.o.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i.v.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preosjetljivih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penicilin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eritromicin 1g sat prije zahvata i 500mg 6 h nakon zahvata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azitromicin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500mg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zahvata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klindamicin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odrasli:600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i.v.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h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djeca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20 mg/kg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p.o.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i.v.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Tx/>
              <a:buChar char="•"/>
            </a:pPr>
            <a:r>
              <a:rPr lang="en-US" altLang="en-US" sz="1400" i="1" dirty="0" err="1" smtClean="0"/>
              <a:t>www.escardio.org</a:t>
            </a:r>
            <a:r>
              <a:rPr lang="en-US" altLang="en-US" sz="1400" i="1" dirty="0" smtClean="0"/>
              <a:t>/guidelines</a:t>
            </a:r>
            <a:endParaRPr lang="en-US" altLang="en-US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1611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BAKTERIJSKOG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ENDOKARDITISA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250"/>
            <a:ext cx="8229600" cy="4324350"/>
          </a:xfrm>
        </p:spPr>
        <p:txBody>
          <a:bodyPr/>
          <a:lstStyle/>
          <a:p>
            <a:pPr algn="l"/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zahvatima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genitourinarnom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gastrointestinalnom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traktu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Tx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ampicilin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+ gentamicin 1,5 mg/kg </a:t>
            </a:r>
            <a:r>
              <a:rPr lang="sr-Latn-B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(ili 80 mg)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preosjetljivih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penicilin</a:t>
            </a:r>
            <a:endParaRPr lang="en-US" altLang="en-US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sr-Latn-C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vankomicin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g iv.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polako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1-2 h) + gentamicin 1,5 mg/kg</a:t>
            </a:r>
            <a:r>
              <a:rPr lang="sr-Latn-B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(ili 80 mg)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33" y="844211"/>
            <a:ext cx="7074734" cy="51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09537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 pneumokoknih infekcija kod splenektomiranih bolesnika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73238"/>
            <a:ext cx="8305800" cy="4856162"/>
          </a:xfrm>
        </p:spPr>
        <p:txBody>
          <a:bodyPr/>
          <a:lstStyle/>
          <a:p>
            <a:pPr marL="609600" indent="-609600" eaLnBrk="1" hangingPunct="1"/>
            <a:endParaRPr lang="sr-Latn-CS" altLang="en-US" sz="2000" smtClean="0">
              <a:solidFill>
                <a:srgbClr val="FFFF00"/>
              </a:solidFill>
            </a:endParaRPr>
          </a:p>
          <a:p>
            <a:pPr marL="609600" indent="-609600" algn="l" eaLnBrk="1" hangingPunct="1"/>
            <a:endParaRPr lang="en-GB" altLang="en-US" smtClean="0">
              <a:solidFill>
                <a:srgbClr val="FFFF00"/>
              </a:solidFill>
            </a:endParaRPr>
          </a:p>
        </p:txBody>
      </p:sp>
      <p:graphicFrame>
        <p:nvGraphicFramePr>
          <p:cNvPr id="4814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934682"/>
              </p:ext>
            </p:extLst>
          </p:nvPr>
        </p:nvGraphicFramePr>
        <p:xfrm>
          <a:off x="510446" y="1773238"/>
          <a:ext cx="8123107" cy="4110401"/>
        </p:xfrm>
        <a:graphic>
          <a:graphicData uri="http://schemas.openxmlformats.org/drawingml/2006/table">
            <a:tbl>
              <a:tblPr/>
              <a:tblGrid>
                <a:gridCol w="2555745"/>
                <a:gridCol w="2039937"/>
                <a:gridCol w="3527425"/>
              </a:tblGrid>
              <a:tr h="613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Bolest ili stanje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Profilaksa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Postupak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7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Splenektomirani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Najbolje vakcina, ako ne može onda antib.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Nema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dokaza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opravdanosti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profilakse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antibioticima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odraslih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djeca&lt; 5 god</a:t>
                      </a:r>
                      <a:r>
                        <a:rPr kumimoji="0" lang="sr-Latn-C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.: penicilin V 2x125 mg kroz 3 godine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djeca&gt;5god. i odrasli: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penicilin V 2x250 mg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620000" cy="14478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 RECIDIVIRAJUĆIH INFEKCIJA URINARNOG TRAKTA KOD ŽENA 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Opravdana kod žena koje imaju dvije ili više rekurentnih infekcija UT u 6 mjeseci ili više od 3 UTI u 1 godini</a:t>
            </a:r>
          </a:p>
          <a:p>
            <a:pPr algn="l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pojedinih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bolesnica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preporučuje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polnog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odnosa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≥ 3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epizode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nekomplikovane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posljednjih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dana)</a:t>
            </a:r>
          </a:p>
          <a:p>
            <a:pPr algn="l">
              <a:buFontTx/>
              <a:buChar char="•"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kontinuirano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uzimanje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profilaktičke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doze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veče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puta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sedmično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buFontTx/>
              <a:buChar char="•"/>
            </a:pPr>
            <a:endParaRPr lang="en-GB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620000" cy="14478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r-HR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 RECIDIVIRAJUĆIH INFEKCIJA URINARNOG TRAKTA KOD ŽENA 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antibiogramu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trajati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mjeseci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duže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uključivati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¼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terapijske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doze:</a:t>
            </a:r>
          </a:p>
          <a:p>
            <a:pPr algn="l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-nitrofurantoin 50-100 mg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ili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trimetoprim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sulfametoksazol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480 mg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ili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cefaleksin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250 mg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Fluorohinolone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sačuvati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simptomatskih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infekcija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koristiti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profilaksi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norfloksacin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 mg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ciprofloksacin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125 mg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</a:pPr>
            <a:endParaRPr lang="en-GB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2192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DEFINICIJA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PERIOPERATIVNE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PROFILAKSE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14600"/>
            <a:ext cx="8305800" cy="35814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obzirom na očekivanu učestalost kontaminacije i postoperativne infekcije, hirurški zahvati se dijele u 4 grupe</a:t>
            </a:r>
          </a:p>
          <a:p>
            <a:pPr algn="l" eaLnBrk="1" hangingPunct="1"/>
            <a:endParaRPr lang="en-US" alt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hr-HR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Podjela je učinjena na osnovu multicentrične studije u kojoj je proučeno 62 939 hirurških rana </a:t>
            </a:r>
            <a:r>
              <a:rPr lang="sr-Latn-C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(Ann Surg, 1964)</a:t>
            </a:r>
            <a:endParaRPr lang="hr-HR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1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3684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sr-Latn-C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 seksualno prenosivih bolesti kod žrtava silovanja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81200"/>
            <a:ext cx="8305800" cy="4648200"/>
          </a:xfrm>
        </p:spPr>
        <p:txBody>
          <a:bodyPr/>
          <a:lstStyle/>
          <a:p>
            <a:pPr marL="609600" indent="-609600" algn="l" eaLnBrk="1" hangingPunct="1"/>
            <a:endParaRPr lang="hr-HR" altLang="en-US" dirty="0" smtClean="0">
              <a:solidFill>
                <a:srgbClr val="FFFF00"/>
              </a:solidFill>
            </a:endParaRPr>
          </a:p>
          <a:p>
            <a:pPr marL="609600" indent="-609600" algn="l" eaLnBrk="1" hangingPunct="1"/>
            <a:endParaRPr lang="hr-HR" altLang="en-US" dirty="0">
              <a:solidFill>
                <a:srgbClr val="FFFF00"/>
              </a:solidFill>
            </a:endParaRPr>
          </a:p>
          <a:p>
            <a:pPr marL="609600" indent="-609600" algn="l" eaLnBrk="1" hangingPunct="1"/>
            <a:endParaRPr lang="hr-HR" altLang="en-US" dirty="0" smtClean="0">
              <a:solidFill>
                <a:srgbClr val="FFFF00"/>
              </a:solidFill>
            </a:endParaRPr>
          </a:p>
          <a:p>
            <a:pPr marL="609600" indent="-609600" algn="l" eaLnBrk="1" hangingPunct="1"/>
            <a:endParaRPr lang="hr-HR" altLang="en-US" dirty="0">
              <a:solidFill>
                <a:srgbClr val="FFFF00"/>
              </a:solidFill>
            </a:endParaRPr>
          </a:p>
          <a:p>
            <a:pPr marL="609600" indent="-609600" algn="l" eaLnBrk="1" hangingPunct="1"/>
            <a:endParaRPr lang="hr-HR" altLang="en-US" dirty="0" smtClean="0">
              <a:solidFill>
                <a:srgbClr val="FFFF00"/>
              </a:solidFill>
            </a:endParaRPr>
          </a:p>
          <a:p>
            <a:pPr marL="609600" indent="-609600" algn="l" eaLnBrk="1" hangingPunct="1"/>
            <a:endParaRPr lang="hr-HR" altLang="en-US" dirty="0">
              <a:solidFill>
                <a:srgbClr val="FFFF00"/>
              </a:solidFill>
            </a:endParaRPr>
          </a:p>
          <a:p>
            <a:pPr marL="609600" indent="-609600" algn="l" eaLnBrk="1" hangingPunct="1"/>
            <a:endParaRPr lang="hr-HR" altLang="en-US" dirty="0" smtClean="0">
              <a:solidFill>
                <a:srgbClr val="FFFF00"/>
              </a:solidFill>
            </a:endParaRPr>
          </a:p>
          <a:p>
            <a:pPr marL="609600" indent="-609600" algn="l" eaLnBrk="1" hangingPunct="1"/>
            <a:endParaRPr lang="hr-HR" altLang="en-US" dirty="0">
              <a:solidFill>
                <a:srgbClr val="FFFF00"/>
              </a:solidFill>
            </a:endParaRPr>
          </a:p>
          <a:p>
            <a:pPr marL="609600" indent="-609600" algn="l" eaLnBrk="1" hangingPunct="1"/>
            <a:endParaRPr lang="hr-HR" altLang="en-US" dirty="0" smtClean="0">
              <a:solidFill>
                <a:srgbClr val="FFFF00"/>
              </a:solidFill>
            </a:endParaRPr>
          </a:p>
          <a:p>
            <a:pPr marL="609600" indent="-609600" algn="l" eaLnBrk="1" hangingPunct="1"/>
            <a:endParaRPr lang="hr-HR" altLang="en-US" dirty="0">
              <a:solidFill>
                <a:srgbClr val="FFFF00"/>
              </a:solidFill>
            </a:endParaRPr>
          </a:p>
          <a:p>
            <a:pPr marL="609600" indent="-609600" algn="l" eaLnBrk="1" hangingPunct="1"/>
            <a:endParaRPr lang="hr-HR" altLang="en-US" dirty="0" smtClean="0">
              <a:solidFill>
                <a:srgbClr val="FFFF00"/>
              </a:solidFill>
            </a:endParaRPr>
          </a:p>
          <a:p>
            <a:pPr marL="609600" indent="-609600" algn="l" eaLnBrk="1" hangingPunct="1"/>
            <a:r>
              <a:rPr lang="hr-H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hr-HR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Sifilis i  gonoreja,**hlamidija, ***trihomonas</a:t>
            </a:r>
            <a:endParaRPr lang="hr-H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58643"/>
              </p:ext>
            </p:extLst>
          </p:nvPr>
        </p:nvGraphicFramePr>
        <p:xfrm>
          <a:off x="755650" y="2121109"/>
          <a:ext cx="7777163" cy="3330821"/>
        </p:xfrm>
        <a:graphic>
          <a:graphicData uri="http://schemas.openxmlformats.org/drawingml/2006/table">
            <a:tbl>
              <a:tblPr/>
              <a:tblGrid>
                <a:gridCol w="2592388"/>
                <a:gridCol w="1800225"/>
                <a:gridCol w="3384550"/>
              </a:tblGrid>
              <a:tr h="1105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Bolest ili stanje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Profilaksa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Postupak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7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žrtve silovanja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seksualno prenosive bolesti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Ceftriakson*</a:t>
                      </a: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125 mg i.m.</a:t>
                      </a:r>
                      <a:r>
                        <a:rPr kumimoji="0" lang="sr-Latn-C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azitromicin**</a:t>
                      </a: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1g po.</a:t>
                      </a:r>
                      <a:r>
                        <a:rPr kumimoji="0" lang="sr-Latn-C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metronidazol*** </a:t>
                      </a:r>
                      <a:r>
                        <a:rPr kumimoji="0" lang="sr-Latn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2g, sve jednokratno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9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80" y="1034619"/>
            <a:ext cx="7208040" cy="47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42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75" y="734727"/>
            <a:ext cx="7255650" cy="53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2" y="763288"/>
            <a:ext cx="7179475" cy="5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017CBE-6092-4BBC-9071-0875796BA37A}"/>
              </a:ext>
            </a:extLst>
          </p:cNvPr>
          <p:cNvSpPr/>
          <p:nvPr/>
        </p:nvSpPr>
        <p:spPr>
          <a:xfrm>
            <a:off x="5225784" y="5049801"/>
            <a:ext cx="38216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Hvala</a:t>
            </a:r>
            <a:r>
              <a:rPr lang="en-U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400" b="1" spc="5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</a:t>
            </a:r>
            <a:r>
              <a:rPr lang="en-U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pa</a:t>
            </a:r>
            <a:r>
              <a:rPr lang="sr-Latn-R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žnji</a:t>
            </a:r>
            <a:endParaRPr lang="en-US" sz="4400" b="1" spc="5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A69D38-E632-4EBC-80F6-6CC128D57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" y="1179898"/>
            <a:ext cx="5085436" cy="3413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018477-B8A2-4326-9FE3-DAEE99F3C44D}"/>
              </a:ext>
            </a:extLst>
          </p:cNvPr>
          <p:cNvSpPr txBox="1"/>
          <p:nvPr/>
        </p:nvSpPr>
        <p:spPr>
          <a:xfrm>
            <a:off x="1981045" y="6246525"/>
            <a:ext cx="517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" b="1" dirty="0">
                <a:solidFill>
                  <a:schemeClr val="bg1"/>
                </a:solidFill>
              </a:rPr>
              <a:t>УНИВЕРЗИТЕТ У БАЊОЈ ЛУЦИ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UNIVERSITY OF BANJA LUKA</a:t>
            </a:r>
            <a:endParaRPr lang="sr-Cyrl-RS" sz="700" dirty="0">
              <a:solidFill>
                <a:schemeClr val="bg1"/>
              </a:solidFill>
            </a:endParaRPr>
          </a:p>
          <a:p>
            <a:pPr algn="ctr"/>
            <a:r>
              <a:rPr lang="sr-Cyrl-RS" sz="900" b="1" dirty="0">
                <a:solidFill>
                  <a:schemeClr val="bg1"/>
                </a:solidFill>
              </a:rPr>
              <a:t>МЕДИЦИНСКИ ФАКУЛТЕТ</a:t>
            </a:r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FACULTY OF MEDICINE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4B2255-571B-4F9A-99D6-0087520C1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18" y="6237210"/>
            <a:ext cx="601679" cy="594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9B409D-BE59-4492-A449-CF8EEE1D7E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9" y="6272669"/>
            <a:ext cx="446194" cy="5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906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DEFINICIJA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PERIOPERATIVNE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PROFILAKSE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81200"/>
            <a:ext cx="8305800" cy="4662488"/>
          </a:xfrm>
        </p:spPr>
        <p:txBody>
          <a:bodyPr/>
          <a:lstStyle/>
          <a:p>
            <a:pPr marL="609600" indent="-609600" algn="l" eaLnBrk="1" hangingPunct="1"/>
            <a:r>
              <a:rPr lang="hr-HR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grupa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čiste, netraumatske, operacije kod kojih nema otvaranja respiratornog, probavnog ili genitourinarnog sistema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učestalost postoperativnih infekcija ne prelazi 1,5% </a:t>
            </a:r>
          </a:p>
          <a:p>
            <a:pPr marL="609600" indent="-609600" algn="l" eaLnBrk="1" hangingPunct="1"/>
            <a:endParaRPr lang="hr-HR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/>
            <a:r>
              <a:rPr lang="hr-HR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grupa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čiste kontaminirane, ili potencijalno kontaminirane operacije sa otvaranjem respiratornog, probavnog ili genitourinarnog sistema,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značajnog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istjecanja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sadržaja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organa</a:t>
            </a:r>
            <a:endParaRPr lang="hr-HR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učestalost postoperativnih infekcija oko 8%</a:t>
            </a:r>
            <a:endParaRPr lang="en-GB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"/>
            <a:ext cx="8305800" cy="5943600"/>
          </a:xfrm>
        </p:spPr>
        <p:txBody>
          <a:bodyPr/>
          <a:lstStyle/>
          <a:p>
            <a:pPr algn="l" eaLnBrk="1" hangingPunct="1"/>
            <a:r>
              <a:rPr lang="hr-HR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grupa</a:t>
            </a:r>
          </a:p>
          <a:p>
            <a:pPr algn="l" eaLnBrk="1" hangingPunct="1"/>
            <a:endParaRPr lang="hr-HR" alt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kontaminirane operacije kod kojih dolazi do veće kontaminacije zbog otvaranja probavnog, bilijarnog ili genitourinarnog sistema</a:t>
            </a:r>
          </a:p>
          <a:p>
            <a:pPr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izmjena aseptičkog postupka zbog greške ili tehničke potrebe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učestalost postoperativnih infekcija do 15% </a:t>
            </a:r>
          </a:p>
          <a:p>
            <a:pPr algn="l" eaLnBrk="1" hangingPunct="1"/>
            <a:endParaRPr lang="sr-Latn-C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hr-HR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grupa</a:t>
            </a: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1" hangingPunct="1"/>
            <a:endParaRPr lang="hr-HR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septičke, prljave operacije koje se izvode zbog perforacije probavne cijevi, te operacije apscesa </a:t>
            </a:r>
          </a:p>
          <a:p>
            <a:pPr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učestalost postoperativnih infekcija do 40%</a:t>
            </a:r>
          </a:p>
          <a:p>
            <a:pPr algn="l" eaLnBrk="1" hangingPunct="1"/>
            <a:endParaRPr lang="en-GB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0668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DEFINICIJA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PERIOPERATIVNE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SE</a:t>
            </a:r>
            <a:endParaRPr lang="en-GB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52600"/>
            <a:ext cx="8305800" cy="4419600"/>
          </a:xfrm>
        </p:spPr>
        <p:txBody>
          <a:bodyPr/>
          <a:lstStyle/>
          <a:p>
            <a:pPr algn="l" eaLnBrk="1" hangingPunct="1"/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profilaksu postoperativnih infekcija pripadaju i drugi postupci:</a:t>
            </a:r>
          </a:p>
          <a:p>
            <a:pPr algn="l" eaLnBrk="1" hangingPunct="1"/>
            <a:endParaRPr lang="hr-HR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strogo pridržavanje mjera asepse i antisepse</a:t>
            </a:r>
          </a:p>
          <a:p>
            <a:pPr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dobra priprema pacijenta za operaciju</a:t>
            </a:r>
          </a:p>
          <a:p>
            <a:pPr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prikladna hirurška tehnika</a:t>
            </a:r>
          </a:p>
          <a:p>
            <a:pPr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mjere asepse mogu smanjiti ali ne i potpuno ukloniti rizik bakterijske kontaminacije i postoperativne infekcije</a:t>
            </a:r>
          </a:p>
          <a:p>
            <a:pPr algn="l" eaLnBrk="1" hangingPunct="1">
              <a:buFontTx/>
              <a:buChar char="•"/>
            </a:pP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veoma je važno primjeniti antibiotik u tačno određenom</a:t>
            </a:r>
            <a:r>
              <a:rPr lang="hr-HR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vremenskom intervalu</a:t>
            </a:r>
            <a:endParaRPr lang="en-GB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en-GB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906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DEFINICIJA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PERIOPERATIVNE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905000"/>
            <a:ext cx="8305800" cy="4648200"/>
          </a:xfrm>
        </p:spPr>
        <p:txBody>
          <a:bodyPr/>
          <a:lstStyle/>
          <a:p>
            <a:pPr marL="609600" indent="-609600" algn="l" eaLnBrk="1" hangingPunct="1"/>
            <a:r>
              <a:rPr lang="hr-HR" altLang="en-US" dirty="0" smtClean="0">
                <a:solidFill>
                  <a:srgbClr val="FFFF00"/>
                </a:solidFill>
              </a:rPr>
              <a:t>	</a:t>
            </a:r>
            <a:r>
              <a:rPr lang="hr-HR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 osnovna pravila profilaktičke primjene antibiotika:</a:t>
            </a:r>
          </a:p>
          <a:p>
            <a:pPr marL="609600" indent="-609600" algn="l" eaLnBrk="1" hangingPunct="1"/>
            <a:endParaRPr lang="hr-HR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AutoNum type="arabicPeriod"/>
            </a:pPr>
            <a:r>
              <a:rPr lang="hr-HR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 ili kombinacija antibiotika mora imati učinak na bakterije koje očekujemo kao glavne patogene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hr-HR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Izabrani antibiotik mora u tkivima postići koncentraciju veću od MIK, i to već za vrijeme incizije </a:t>
            </a:r>
            <a:endParaRPr lang="en-US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AutoNum type="arabicPeriod"/>
            </a:pPr>
            <a:r>
              <a:rPr lang="hr-HR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prevenciju postoperativnih infekcija treba davati strogo preporučene antibiotike sa što manje neželjenih efekata i što kraće</a:t>
            </a:r>
            <a:endParaRPr lang="en-GB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848600" cy="914400"/>
          </a:xfrm>
          <a:solidFill>
            <a:srgbClr val="9999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DEFINICIJA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PERIOPERATIVNE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PROFILAKSE</a:t>
            </a:r>
            <a:endParaRPr lang="en-GB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305800" cy="4648200"/>
          </a:xfrm>
        </p:spPr>
        <p:txBody>
          <a:bodyPr/>
          <a:lstStyle/>
          <a:p>
            <a:pPr marL="609600" indent="-609600" algn="l" eaLnBrk="1" hangingPunct="1"/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obzirom na dužinu antibiotske profilakse razlikuje se:</a:t>
            </a:r>
          </a:p>
          <a:p>
            <a:pPr marL="609600" indent="-609600" algn="l" eaLnBrk="1" hangingPunct="1"/>
            <a:endParaRPr lang="hr-HR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profilaksa 10-2 sata prije i nekoliko dana poslije zahvata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kratka profilaksa, 2 sata prije i prvi dan nakon zahvata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ultrakratka profilaksa, neposredno prije zahvata i druga doza na kraju zahvata</a:t>
            </a:r>
          </a:p>
          <a:p>
            <a:pPr marL="609600" indent="-609600" algn="l" eaLnBrk="1" hangingPunct="1">
              <a:buFontTx/>
              <a:buChar char="•"/>
            </a:pPr>
            <a:r>
              <a:rPr lang="hr-HR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jednokratna profilaksa, primjena neposredno prije zahvata</a:t>
            </a:r>
          </a:p>
          <a:p>
            <a:pPr marL="609600" indent="-609600" algn="l" eaLnBrk="1" hangingPunct="1"/>
            <a:endParaRPr lang="hr-HR" alt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2143</Words>
  <Application>Microsoft Office PowerPoint</Application>
  <PresentationFormat>On-screen Show (4:3)</PresentationFormat>
  <Paragraphs>301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DEFINICIJA I OSNOVNI PRINCIPI PERIOPERATIVNE PROFILAKSE</vt:lpstr>
      <vt:lpstr>DEFINICIJA I OSNOVNI PRINCIPI PERIOPERATIVNE PROFILAKSE</vt:lpstr>
      <vt:lpstr>DEFINICIJA I OSNOVNI PRINCIPI PERIOPERATIVNE PROFILAKSE</vt:lpstr>
      <vt:lpstr>PowerPoint Presentation</vt:lpstr>
      <vt:lpstr>DEFINICIJA I OSNOVNI PRINCIPI PERIOPERATIVNE PROFILAKSE</vt:lpstr>
      <vt:lpstr>DEFINICIJA I OSNOVNI PRINCIPI PERIOPERATIVNE PROFILAKSE</vt:lpstr>
      <vt:lpstr>DEFINICIJA I OSNOVNI PRINCIPI PERIOPERATIVNE PROFILAKSE</vt:lpstr>
      <vt:lpstr>INDIKACIJE ZA PRIMJENU PERIOPERATIVNE PROFILAKSE</vt:lpstr>
      <vt:lpstr>INDIKACIJE ZA PRIMJENU PERIOPERATIVNE PROFILAKSE</vt:lpstr>
      <vt:lpstr>NAČIN PRIMJENE LIJEKOVA U PERIOPERATIVNOJ PROFILAKSI</vt:lpstr>
      <vt:lpstr>NAČIN PRIMJENE LIJEKOVA U PERIOPERATIVNOJ PROFILAKSI</vt:lpstr>
      <vt:lpstr>NAČIN PRIMJENE LIJEKOVA U PERIOPERATIVNOJ PROFILAKSI</vt:lpstr>
      <vt:lpstr>PREPORUKE ZA PROVOĐENJE PERIOPERATIVNE PROFILAKSE</vt:lpstr>
      <vt:lpstr>PREPORUKE ZA PROVOĐENJE PERIOPERATIVNE PROFILAKSE</vt:lpstr>
      <vt:lpstr>PREPORUKE ZA PROVOĐENJE PERIOPERATIVNE PROFILAKSE</vt:lpstr>
      <vt:lpstr>PREPORUKE ZA PROVOĐENJE PERIOPERATIVNE PROFILAKSE</vt:lpstr>
      <vt:lpstr>PowerPoint Presentation</vt:lpstr>
      <vt:lpstr>PowerPoint Presentation</vt:lpstr>
      <vt:lpstr>PROFILAKSA RECIDIVA REUMATSKE GROZNICE</vt:lpstr>
      <vt:lpstr>PROFILAKSA RECIDIVA REUMATSKE GROZNICE</vt:lpstr>
      <vt:lpstr>PROFILAKSA MENINGOKOKNE INFEKCIJE (I)</vt:lpstr>
      <vt:lpstr>PROFILAKSA MENINGOKOKNE INFEKCIJE (II)</vt:lpstr>
      <vt:lpstr>PROFILAKSA MENINGOKOKNE INFEKCIJE (III)</vt:lpstr>
      <vt:lpstr>Profilaksa meningitisa uzrokovanog H. influenzae tip b </vt:lpstr>
      <vt:lpstr>PowerPoint Presentation</vt:lpstr>
      <vt:lpstr>PROFILAKSA BAKTERIJSKOG ENDOKARDITISA (I)</vt:lpstr>
      <vt:lpstr>PROFILAKSA BAKTERIJSKOG ENDOKARDITISA (II)</vt:lpstr>
      <vt:lpstr>PROFILAKSA BAKTERIJSKOG ENDOKARDITISA (III)</vt:lpstr>
      <vt:lpstr>PROFILAKSA BAKTERIJSKOG ENDOKARDITISA (IV)</vt:lpstr>
      <vt:lpstr>PROFILAKSA BAKTERIJSKOG ENDOKARDITISA (V)</vt:lpstr>
      <vt:lpstr>PROFILAKSA BAKTERIJSKOG ENDOKARDITISA (VI)</vt:lpstr>
      <vt:lpstr>PROFILAKSA BAKTERIJSKOG ENDOKARDITISA (VII)</vt:lpstr>
      <vt:lpstr>PROFILAKSA BAKTERIJSKOG ENDOKARDITISA (VIII)</vt:lpstr>
      <vt:lpstr>PowerPoint Presentation</vt:lpstr>
      <vt:lpstr>Profilaksa pneumokoknih infekcija kod splenektomiranih bolesnika</vt:lpstr>
      <vt:lpstr>PROFILAKSA RECIDIVIRAJUĆIH INFEKCIJA URINARNOG TRAKTA KOD ŽENA </vt:lpstr>
      <vt:lpstr>PROFILAKSA RECIDIVIRAJUĆIH INFEKCIJA URINARNOG TRAKTA KOD ŽENA </vt:lpstr>
      <vt:lpstr>Profilaksa seksualno prenosivih bolesti kod žrtava silovanja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pc</cp:lastModifiedBy>
  <cp:revision>119</cp:revision>
  <dcterms:created xsi:type="dcterms:W3CDTF">2017-11-08T08:09:10Z</dcterms:created>
  <dcterms:modified xsi:type="dcterms:W3CDTF">2021-12-08T11:15:26Z</dcterms:modified>
</cp:coreProperties>
</file>