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9" r:id="rId1"/>
  </p:sldMasterIdLst>
  <p:notesMasterIdLst>
    <p:notesMasterId r:id="rId10"/>
  </p:notesMasterIdLst>
  <p:sldIdLst>
    <p:sldId id="271" r:id="rId2"/>
    <p:sldId id="312" r:id="rId3"/>
    <p:sldId id="313" r:id="rId4"/>
    <p:sldId id="314" r:id="rId5"/>
    <p:sldId id="315" r:id="rId6"/>
    <p:sldId id="316" r:id="rId7"/>
    <p:sldId id="317" r:id="rId8"/>
    <p:sldId id="310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800" autoAdjust="0"/>
    <p:restoredTop sz="94660"/>
  </p:normalViewPr>
  <p:slideViewPr>
    <p:cSldViewPr snapToGrid="0">
      <p:cViewPr varScale="1">
        <p:scale>
          <a:sx n="128" d="100"/>
          <a:sy n="128" d="100"/>
        </p:scale>
        <p:origin x="1296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8EF6EA-26B4-4DA5-B697-9969159E7EA6}" type="datetimeFigureOut">
              <a:rPr lang="en-US" smtClean="0"/>
              <a:t>12/8/2020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CCDF44-D452-4C61-97C3-7DA1244403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2405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B0A79-DDBE-4D0B-913C-96E29529865A}" type="datetime1">
              <a:rPr lang="en-US" smtClean="0"/>
              <a:t>12/8/2020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05A82-540F-44F6-907A-49035C5DE8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4038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FF1FD-B482-4E83-B3FB-51B18A09EF2C}" type="datetime1">
              <a:rPr lang="en-US" smtClean="0"/>
              <a:t>12/8/2020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05A82-540F-44F6-907A-49035C5DE8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1772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30806-D936-478B-AF64-D73DCFF5F7F6}" type="datetime1">
              <a:rPr lang="en-US" smtClean="0"/>
              <a:t>12/8/2020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05A82-540F-44F6-907A-49035C5DE8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1136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EB346-6ED4-41AE-ABDC-76B79DEEA66B}" type="datetime1">
              <a:rPr lang="en-US" smtClean="0"/>
              <a:t>12/8/2020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05A82-540F-44F6-907A-49035C5DE8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3311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7B0AC-821B-48FC-916B-7F7E509A47DD}" type="datetime1">
              <a:rPr lang="en-US" smtClean="0"/>
              <a:t>12/8/2020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05A82-540F-44F6-907A-49035C5DE8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162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6002E-17F3-46D2-8209-2F13EA501011}" type="datetime1">
              <a:rPr lang="en-US" smtClean="0"/>
              <a:t>12/8/2020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05A82-540F-44F6-907A-49035C5DE8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499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EEE83-E9D7-4E16-950F-1872409135A4}" type="datetime1">
              <a:rPr lang="en-US" smtClean="0"/>
              <a:t>12/8/2020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05A82-540F-44F6-907A-49035C5DE8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2017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35D0B-4DC6-42AD-9ECA-FCAE5BD2D561}" type="datetime1">
              <a:rPr lang="en-US" smtClean="0"/>
              <a:t>12/8/2020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05A82-540F-44F6-907A-49035C5DE8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4806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4E203-5910-4708-AF1C-D8F6E02F8F10}" type="datetime1">
              <a:rPr lang="en-US" smtClean="0"/>
              <a:t>12/8/2020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05A82-540F-44F6-907A-49035C5DE8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496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6598F-E423-45DF-8BDB-27BA356B2750}" type="datetime1">
              <a:rPr lang="en-US" smtClean="0"/>
              <a:t>12/8/2020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05A82-540F-44F6-907A-49035C5DE8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1446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639C9-800D-4430-8527-CADB0147BEAD}" type="datetime1">
              <a:rPr lang="en-US" smtClean="0"/>
              <a:t>12/8/2020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05A82-540F-44F6-907A-49035C5DE8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5131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3296FF-2FE7-4B4A-86A7-089E2B07BFEE}" type="datetime1">
              <a:rPr lang="en-US" smtClean="0"/>
              <a:t>12/8/2020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E05A82-540F-44F6-907A-49035C5DE8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8699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51" r:id="rId2"/>
    <p:sldLayoutId id="2147483752" r:id="rId3"/>
    <p:sldLayoutId id="2147483753" r:id="rId4"/>
    <p:sldLayoutId id="2147483754" r:id="rId5"/>
    <p:sldLayoutId id="2147483755" r:id="rId6"/>
    <p:sldLayoutId id="2147483756" r:id="rId7"/>
    <p:sldLayoutId id="2147483757" r:id="rId8"/>
    <p:sldLayoutId id="2147483758" r:id="rId9"/>
    <p:sldLayoutId id="2147483759" r:id="rId10"/>
    <p:sldLayoutId id="2147483760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05A82-540F-44F6-907A-49035C5DE833}" type="slidenum">
              <a:rPr lang="en-US" smtClean="0"/>
              <a:t>1</a:t>
            </a:fld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36E8601D-C1EC-4117-A63D-BE06A36A281A}"/>
              </a:ext>
            </a:extLst>
          </p:cNvPr>
          <p:cNvSpPr/>
          <p:nvPr/>
        </p:nvSpPr>
        <p:spPr>
          <a:xfrm>
            <a:off x="83221" y="1370255"/>
            <a:ext cx="8588589" cy="550920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en-GB" alt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GB" altLang="en-US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GB" alt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GB" altLang="en-US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GB" altLang="en-US" sz="40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GB" altLang="en-US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hr-HR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Svjetlana Stoisavljević-Šatara</a:t>
            </a:r>
          </a:p>
          <a:p>
            <a:pPr algn="r"/>
            <a:r>
              <a:rPr lang="hr-HR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Zavod za farmakologiju</a:t>
            </a:r>
          </a:p>
          <a:p>
            <a:pPr algn="r"/>
            <a:r>
              <a:rPr lang="hr-HR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Medicinski fakultet, Banja Luka</a:t>
            </a:r>
            <a:endParaRPr lang="en-GB" altLang="en-US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endParaRPr lang="bs-Latn-BA" alt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D0D53ED6-F4BF-4037-B559-098F20616C42}"/>
              </a:ext>
            </a:extLst>
          </p:cNvPr>
          <p:cNvSpPr txBox="1"/>
          <p:nvPr/>
        </p:nvSpPr>
        <p:spPr>
          <a:xfrm>
            <a:off x="1981045" y="6246525"/>
            <a:ext cx="517184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900" b="1" dirty="0">
                <a:solidFill>
                  <a:schemeClr val="bg1"/>
                </a:solidFill>
              </a:rPr>
              <a:t>УНИВЕРЗИТЕТ У БАЊОЈ ЛУЦИ</a:t>
            </a:r>
          </a:p>
          <a:p>
            <a:pPr algn="ctr"/>
            <a:r>
              <a:rPr lang="en-US" sz="700" dirty="0">
                <a:solidFill>
                  <a:schemeClr val="bg1"/>
                </a:solidFill>
              </a:rPr>
              <a:t>UNIVERSITY OF BANJA LUKA</a:t>
            </a:r>
            <a:endParaRPr lang="sr-Cyrl-RS" sz="700" dirty="0">
              <a:solidFill>
                <a:schemeClr val="bg1"/>
              </a:solidFill>
            </a:endParaRPr>
          </a:p>
          <a:p>
            <a:pPr algn="ctr"/>
            <a:r>
              <a:rPr lang="sr-Cyrl-RS" sz="900" b="1" dirty="0">
                <a:solidFill>
                  <a:schemeClr val="bg1"/>
                </a:solidFill>
              </a:rPr>
              <a:t>МЕДИЦИНСКИ ФАКУЛТЕТ</a:t>
            </a:r>
            <a:endParaRPr lang="en-US" sz="900" b="1" dirty="0">
              <a:solidFill>
                <a:schemeClr val="bg1"/>
              </a:solidFill>
            </a:endParaRPr>
          </a:p>
          <a:p>
            <a:pPr algn="ctr"/>
            <a:r>
              <a:rPr lang="en-US" sz="700" dirty="0">
                <a:solidFill>
                  <a:schemeClr val="bg1"/>
                </a:solidFill>
              </a:rPr>
              <a:t>FACULTY OF MEDICINE 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="" xmlns:a16="http://schemas.microsoft.com/office/drawing/2014/main" id="{4A8752ED-730C-4F47-8DA7-EB092EA0DEA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8018" y="6237210"/>
            <a:ext cx="601679" cy="59409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="" xmlns:a16="http://schemas.microsoft.com/office/drawing/2014/main" id="{B5ED642F-0A58-4082-9DC3-716F4ADC8ED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3399" y="6272669"/>
            <a:ext cx="446194" cy="523171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2405921" y="1169233"/>
            <a:ext cx="5748727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000" dirty="0"/>
              <a:t>KLINIČKA FARMAKOLOGIJA</a:t>
            </a:r>
            <a:br>
              <a:rPr lang="pt-BR" sz="4000" dirty="0"/>
            </a:br>
            <a:r>
              <a:rPr lang="pt-BR" sz="4000" dirty="0"/>
              <a:t>NOVA DISCIPLINA ZA NOVO VRIJEME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16791677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838200"/>
          </a:xfrm>
        </p:spPr>
        <p:txBody>
          <a:bodyPr/>
          <a:lstStyle/>
          <a:p>
            <a:r>
              <a:rPr lang="hr-HR" altLang="en-US" sz="3200" b="1" i="1" smtClean="0">
                <a:solidFill>
                  <a:schemeClr val="folHlink"/>
                </a:solidFill>
              </a:rPr>
              <a:t>Farmaceutski  bum</a:t>
            </a:r>
            <a:endParaRPr lang="en-US" altLang="en-US" sz="3200" b="1" i="1" smtClean="0">
              <a:solidFill>
                <a:schemeClr val="folHlink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19200"/>
            <a:ext cx="8839200" cy="5410200"/>
          </a:xfrm>
          <a:solidFill>
            <a:srgbClr val="FFFFCC"/>
          </a:solidFill>
        </p:spPr>
        <p:txBody>
          <a:bodyPr/>
          <a:lstStyle/>
          <a:p>
            <a:pPr>
              <a:lnSpc>
                <a:spcPct val="90000"/>
              </a:lnSpc>
              <a:buClr>
                <a:schemeClr val="folHlink"/>
              </a:buClr>
            </a:pPr>
            <a:r>
              <a:rPr lang="hr-HR" altLang="en-US" sz="2800" smtClean="0"/>
              <a:t>Poslednjih 50 godina je u znaku novih lijekova</a:t>
            </a:r>
          </a:p>
          <a:p>
            <a:pPr>
              <a:lnSpc>
                <a:spcPct val="90000"/>
              </a:lnSpc>
              <a:buClr>
                <a:schemeClr val="folHlink"/>
              </a:buClr>
            </a:pPr>
            <a:r>
              <a:rPr lang="hr-HR" altLang="en-US" sz="2800" smtClean="0"/>
              <a:t>Godisnje se pojavi preko 100 novih lijekova</a:t>
            </a:r>
          </a:p>
          <a:p>
            <a:pPr>
              <a:lnSpc>
                <a:spcPct val="90000"/>
              </a:lnSpc>
              <a:buClr>
                <a:schemeClr val="folHlink"/>
              </a:buClr>
            </a:pPr>
            <a:r>
              <a:rPr lang="hr-HR" altLang="en-US" sz="2800" smtClean="0"/>
              <a:t>Pojava biotehnoloških lijekova</a:t>
            </a:r>
          </a:p>
          <a:p>
            <a:pPr>
              <a:lnSpc>
                <a:spcPct val="90000"/>
              </a:lnSpc>
              <a:buClr>
                <a:schemeClr val="folHlink"/>
              </a:buClr>
            </a:pPr>
            <a:r>
              <a:rPr lang="hr-HR" altLang="en-US" sz="2800" smtClean="0"/>
              <a:t>Farmaceutska trka u sintezi tzv. “</a:t>
            </a:r>
            <a:r>
              <a:rPr lang="hr-HR" altLang="en-US" sz="2800" b="1" i="1" smtClean="0"/>
              <a:t>life saving drugs</a:t>
            </a:r>
            <a:r>
              <a:rPr lang="hr-HR" altLang="en-US" sz="2800" smtClean="0"/>
              <a:t>”</a:t>
            </a:r>
          </a:p>
          <a:p>
            <a:pPr>
              <a:lnSpc>
                <a:spcPct val="90000"/>
              </a:lnSpc>
              <a:buClr>
                <a:schemeClr val="folHlink"/>
              </a:buClr>
            </a:pPr>
            <a:r>
              <a:rPr lang="hr-HR" altLang="en-US" sz="2800" smtClean="0"/>
              <a:t>Izdvajanja za zdravstvenu zaštitu i liječenje su drastično povećana </a:t>
            </a:r>
          </a:p>
          <a:p>
            <a:pPr>
              <a:lnSpc>
                <a:spcPct val="90000"/>
              </a:lnSpc>
              <a:buClr>
                <a:schemeClr val="folHlink"/>
              </a:buClr>
            </a:pPr>
            <a:r>
              <a:rPr lang="hr-HR" altLang="en-US" sz="2800" smtClean="0"/>
              <a:t>Farmaceutska industrija je u poslednjoj deciniji jedna od najprofitabilnijih industrija svijeta</a:t>
            </a:r>
          </a:p>
          <a:p>
            <a:pPr>
              <a:lnSpc>
                <a:spcPct val="90000"/>
              </a:lnSpc>
              <a:buClr>
                <a:schemeClr val="folHlink"/>
              </a:buClr>
            </a:pPr>
            <a:r>
              <a:rPr lang="hr-HR" altLang="en-US" sz="2800" smtClean="0"/>
              <a:t>Novi stavovi u liječenju: karcinoma, hipertenzije, ishemijske bolesti srca, ulkusne bolesti, astme, bola, infektivnih oboljenja...</a:t>
            </a:r>
            <a:endParaRPr lang="en-US" altLang="en-US" sz="2800" smtClean="0"/>
          </a:p>
        </p:txBody>
      </p:sp>
    </p:spTree>
    <p:extLst>
      <p:ext uri="{BB962C8B-B14F-4D97-AF65-F5344CB8AC3E}">
        <p14:creationId xmlns:p14="http://schemas.microsoft.com/office/powerpoint/2010/main" val="10728628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838200"/>
          </a:xfrm>
        </p:spPr>
        <p:txBody>
          <a:bodyPr/>
          <a:lstStyle/>
          <a:p>
            <a:r>
              <a:rPr lang="hr-HR" altLang="en-US" sz="3200" b="1" i="1" smtClean="0">
                <a:solidFill>
                  <a:schemeClr val="folHlink"/>
                </a:solidFill>
              </a:rPr>
              <a:t>Farmakoterapijski problemi</a:t>
            </a:r>
            <a:endParaRPr lang="en-US" altLang="en-US" sz="3200" b="1" i="1" smtClean="0">
              <a:solidFill>
                <a:schemeClr val="folHlink"/>
              </a:solidFill>
            </a:endParaRPr>
          </a:p>
        </p:txBody>
      </p:sp>
      <p:sp>
        <p:nvSpPr>
          <p:cNvPr id="5123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228600" y="1219200"/>
            <a:ext cx="8915400" cy="5638800"/>
          </a:xfrm>
          <a:solidFill>
            <a:srgbClr val="FFFFCC"/>
          </a:solidFill>
        </p:spPr>
        <p:txBody>
          <a:bodyPr/>
          <a:lstStyle/>
          <a:p>
            <a:pPr>
              <a:buClr>
                <a:schemeClr val="folHlink"/>
              </a:buClr>
            </a:pPr>
            <a:r>
              <a:rPr lang="hr-HR" altLang="en-US" sz="2400" b="1" smtClean="0"/>
              <a:t>Oko 2000 lijekova je u prometu u RS </a:t>
            </a:r>
            <a:br>
              <a:rPr lang="hr-HR" altLang="en-US" sz="2400" b="1" smtClean="0"/>
            </a:br>
            <a:r>
              <a:rPr lang="hr-HR" altLang="en-US" sz="2400" b="1" smtClean="0"/>
              <a:t>(priblizno 1000 generika)</a:t>
            </a:r>
          </a:p>
          <a:p>
            <a:pPr>
              <a:buClr>
                <a:schemeClr val="folHlink"/>
              </a:buClr>
            </a:pPr>
            <a:r>
              <a:rPr lang="hr-HR" altLang="en-US" sz="2400" b="1" smtClean="0"/>
              <a:t>Broj fitopreparata i homeopatskih preparata nije poznat?</a:t>
            </a:r>
          </a:p>
          <a:p>
            <a:pPr>
              <a:buClr>
                <a:schemeClr val="folHlink"/>
              </a:buClr>
            </a:pPr>
            <a:r>
              <a:rPr lang="hr-HR" altLang="en-US" sz="2400" b="1" smtClean="0"/>
              <a:t>Broj lijekova koje jedan doktor dobro poznaje </a:t>
            </a:r>
            <a:br>
              <a:rPr lang="hr-HR" altLang="en-US" sz="2400" b="1" smtClean="0"/>
            </a:br>
            <a:r>
              <a:rPr lang="hr-HR" altLang="en-US" sz="2400" b="1" smtClean="0"/>
              <a:t>nije veći od  20 !!!</a:t>
            </a:r>
          </a:p>
          <a:p>
            <a:pPr>
              <a:buClr>
                <a:schemeClr val="folHlink"/>
              </a:buClr>
            </a:pPr>
            <a:r>
              <a:rPr lang="hr-HR" altLang="en-US" sz="2400" b="1" smtClean="0"/>
              <a:t>“Problem” u liječenju predstavljaju: neželjena dejstva, interakcije lijekova, interakcija sa hranom, toksičnost, polipragmazija, novi terapijski stavovi, cijena lijeka i liječenja, odnos koristi i rizika, odnos koristi i cijene, adekvatne informacije o lijekovima i liječenju...</a:t>
            </a:r>
          </a:p>
          <a:p>
            <a:pPr>
              <a:buClr>
                <a:schemeClr val="folHlink"/>
              </a:buClr>
            </a:pPr>
            <a:r>
              <a:rPr lang="hr-HR" altLang="en-US" sz="2400" b="1" smtClean="0"/>
              <a:t>Edukacija ljekara je uglavnom usmjerena na dijagnozu, a nedovoljno na terapiju</a:t>
            </a:r>
            <a:endParaRPr lang="en-US" altLang="en-US" sz="2400" b="1" smtClean="0"/>
          </a:p>
        </p:txBody>
      </p:sp>
    </p:spTree>
    <p:extLst>
      <p:ext uri="{BB962C8B-B14F-4D97-AF65-F5344CB8AC3E}">
        <p14:creationId xmlns:p14="http://schemas.microsoft.com/office/powerpoint/2010/main" val="1650364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838200"/>
          </a:xfrm>
        </p:spPr>
        <p:txBody>
          <a:bodyPr/>
          <a:lstStyle/>
          <a:p>
            <a:r>
              <a:rPr lang="hr-HR" altLang="en-US" sz="3200" b="1" i="1" smtClean="0">
                <a:solidFill>
                  <a:schemeClr val="folHlink"/>
                </a:solidFill>
              </a:rPr>
              <a:t>Uloga kliničke farmakologije danas</a:t>
            </a:r>
            <a:endParaRPr lang="en-US" altLang="en-US" sz="3200" b="1" i="1" smtClean="0">
              <a:solidFill>
                <a:schemeClr val="folHlink"/>
              </a:solidFill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752600"/>
            <a:ext cx="8610600" cy="4800600"/>
          </a:xfrm>
          <a:solidFill>
            <a:srgbClr val="FFFFCC"/>
          </a:solidFill>
        </p:spPr>
        <p:txBody>
          <a:bodyPr/>
          <a:lstStyle/>
          <a:p>
            <a:pPr algn="just">
              <a:buClr>
                <a:schemeClr val="folHlink"/>
              </a:buClr>
              <a:buFont typeface="Monotype Sorts" pitchFamily="2" charset="2"/>
              <a:buNone/>
            </a:pPr>
            <a:r>
              <a:rPr lang="hr-HR" altLang="en-US" sz="2800" b="1" u="sng" smtClean="0">
                <a:latin typeface="Times_New_Roman" pitchFamily="18" charset="0"/>
                <a:cs typeface="Times New Roman" panose="02020603050405020304" pitchFamily="18" charset="0"/>
              </a:rPr>
              <a:t>Klini</a:t>
            </a:r>
            <a:r>
              <a:rPr lang="sr-Latn-CS" altLang="en-US" sz="2800" b="1" u="sng" smtClean="0">
                <a:latin typeface="Arial" panose="020B0604020202020204" pitchFamily="34" charset="0"/>
                <a:cs typeface="Times New Roman" panose="02020603050405020304" pitchFamily="18" charset="0"/>
              </a:rPr>
              <a:t>č</a:t>
            </a:r>
            <a:r>
              <a:rPr lang="hr-HR" altLang="en-US" sz="2800" b="1" u="sng" smtClean="0">
                <a:latin typeface="Times_New_Roman" pitchFamily="18" charset="0"/>
                <a:cs typeface="Times New Roman" panose="02020603050405020304" pitchFamily="18" charset="0"/>
              </a:rPr>
              <a:t>ko-farmakolo</a:t>
            </a:r>
            <a:r>
              <a:rPr lang="hr-HR" altLang="en-US" sz="2800" b="1" u="sng" smtClean="0">
                <a:latin typeface="Arial" panose="020B0604020202020204" pitchFamily="34" charset="0"/>
                <a:cs typeface="Times New Roman" panose="02020603050405020304" pitchFamily="18" charset="0"/>
              </a:rPr>
              <a:t>š</a:t>
            </a:r>
            <a:r>
              <a:rPr lang="hr-HR" altLang="en-US" sz="2800" b="1" u="sng" smtClean="0">
                <a:latin typeface="Times_New_Roman" pitchFamily="18" charset="0"/>
                <a:cs typeface="Times New Roman" panose="02020603050405020304" pitchFamily="18" charset="0"/>
              </a:rPr>
              <a:t>ke aktivnosti (I)</a:t>
            </a:r>
          </a:p>
          <a:p>
            <a:pPr algn="just">
              <a:buClr>
                <a:schemeClr val="folHlink"/>
              </a:buClr>
              <a:buFont typeface="Monotype Sorts" pitchFamily="2" charset="2"/>
              <a:buNone/>
            </a:pPr>
            <a:endParaRPr lang="en-US" altLang="en-US" sz="2400" b="1" smtClean="0">
              <a:latin typeface="Times_New_Roman" pitchFamily="18" charset="0"/>
              <a:cs typeface="Times New Roman" panose="02020603050405020304" pitchFamily="18" charset="0"/>
            </a:endParaRPr>
          </a:p>
          <a:p>
            <a:pPr algn="just">
              <a:buClr>
                <a:schemeClr val="folHlink"/>
              </a:buClr>
            </a:pPr>
            <a:r>
              <a:rPr lang="hr-HR" altLang="en-US" sz="2800" b="1" smtClean="0">
                <a:latin typeface="Times_New_Roman" pitchFamily="18" charset="0"/>
                <a:cs typeface="Times New Roman" panose="02020603050405020304" pitchFamily="18" charset="0"/>
              </a:rPr>
              <a:t>Analize upotrebe lijekova</a:t>
            </a:r>
            <a:endParaRPr lang="en-US" altLang="en-US" sz="2800" b="1" smtClean="0">
              <a:latin typeface="Times_New_Roman" pitchFamily="18" charset="0"/>
              <a:cs typeface="Times New Roman" panose="02020603050405020304" pitchFamily="18" charset="0"/>
            </a:endParaRPr>
          </a:p>
          <a:p>
            <a:pPr algn="just">
              <a:buClr>
                <a:schemeClr val="folHlink"/>
              </a:buClr>
            </a:pPr>
            <a:r>
              <a:rPr lang="hr-HR" altLang="en-US" sz="2800" b="1" smtClean="0">
                <a:latin typeface="Times_New_Roman" pitchFamily="18" charset="0"/>
                <a:cs typeface="Times New Roman" panose="02020603050405020304" pitchFamily="18" charset="0"/>
              </a:rPr>
              <a:t>Izrada farmakoterapijskih protokola lije</a:t>
            </a:r>
            <a:r>
              <a:rPr lang="hr-HR" altLang="en-US" sz="2800" b="1" smtClean="0">
                <a:latin typeface="Arial" panose="020B0604020202020204" pitchFamily="34" charset="0"/>
                <a:cs typeface="Times New Roman" panose="02020603050405020304" pitchFamily="18" charset="0"/>
              </a:rPr>
              <a:t>č</a:t>
            </a:r>
            <a:r>
              <a:rPr lang="hr-HR" altLang="en-US" sz="2800" b="1" smtClean="0">
                <a:latin typeface="Times_New_Roman" pitchFamily="18" charset="0"/>
                <a:cs typeface="Times New Roman" panose="02020603050405020304" pitchFamily="18" charset="0"/>
              </a:rPr>
              <a:t>enja</a:t>
            </a:r>
            <a:endParaRPr lang="en-US" altLang="en-US" sz="2800" b="1" smtClean="0">
              <a:latin typeface="Times_New_Roman" pitchFamily="18" charset="0"/>
              <a:cs typeface="Times New Roman" panose="02020603050405020304" pitchFamily="18" charset="0"/>
            </a:endParaRPr>
          </a:p>
          <a:p>
            <a:pPr algn="just">
              <a:buClr>
                <a:schemeClr val="folHlink"/>
              </a:buClr>
            </a:pPr>
            <a:r>
              <a:rPr lang="hr-HR" altLang="en-US" sz="2800" b="1" smtClean="0">
                <a:latin typeface="Times_New_Roman" pitchFamily="18" charset="0"/>
                <a:cs typeface="Times New Roman" panose="02020603050405020304" pitchFamily="18" charset="0"/>
              </a:rPr>
              <a:t>Stru</a:t>
            </a:r>
            <a:r>
              <a:rPr lang="hr-HR" altLang="en-US" sz="2800" b="1" smtClean="0">
                <a:latin typeface="Arial" panose="020B0604020202020204" pitchFamily="34" charset="0"/>
                <a:cs typeface="Times New Roman" panose="02020603050405020304" pitchFamily="18" charset="0"/>
              </a:rPr>
              <a:t>č</a:t>
            </a:r>
            <a:r>
              <a:rPr lang="hr-HR" altLang="en-US" sz="2800" b="1" smtClean="0">
                <a:latin typeface="Times_New_Roman" pitchFamily="18" charset="0"/>
                <a:cs typeface="Times New Roman" panose="02020603050405020304" pitchFamily="18" charset="0"/>
              </a:rPr>
              <a:t>no-konsultativne aktivnosti</a:t>
            </a:r>
            <a:endParaRPr lang="en-US" altLang="en-US" sz="2800" b="1" smtClean="0">
              <a:latin typeface="Times_New_Roman" pitchFamily="18" charset="0"/>
              <a:cs typeface="Times New Roman" panose="02020603050405020304" pitchFamily="18" charset="0"/>
            </a:endParaRPr>
          </a:p>
          <a:p>
            <a:pPr algn="just">
              <a:buClr>
                <a:schemeClr val="folHlink"/>
              </a:buClr>
            </a:pPr>
            <a:r>
              <a:rPr lang="hr-HR" altLang="en-US" sz="2800" b="1" smtClean="0">
                <a:latin typeface="Times_New_Roman" pitchFamily="18" charset="0"/>
                <a:cs typeface="Times New Roman" panose="02020603050405020304" pitchFamily="18" charset="0"/>
              </a:rPr>
              <a:t>Farmakoinformacioni servis</a:t>
            </a:r>
            <a:endParaRPr lang="en-US" altLang="en-US" sz="2800" b="1" smtClean="0">
              <a:latin typeface="Times_New_Roman" pitchFamily="18" charset="0"/>
              <a:cs typeface="Times New Roman" panose="02020603050405020304" pitchFamily="18" charset="0"/>
            </a:endParaRPr>
          </a:p>
          <a:p>
            <a:pPr algn="just">
              <a:buClr>
                <a:schemeClr val="folHlink"/>
              </a:buClr>
            </a:pPr>
            <a:r>
              <a:rPr lang="hr-HR" altLang="en-US" sz="2800" b="1" smtClean="0">
                <a:latin typeface="Times_New_Roman" pitchFamily="18" charset="0"/>
                <a:cs typeface="Times New Roman" panose="02020603050405020304" pitchFamily="18" charset="0"/>
              </a:rPr>
              <a:t>Racionalizacija upotrebe lijekova (antibiotika npr</a:t>
            </a:r>
            <a:r>
              <a:rPr lang="hr-HR" altLang="en-US" sz="2800" b="1" smtClean="0"/>
              <a:t>.</a:t>
            </a:r>
            <a:r>
              <a:rPr lang="hr-HR" altLang="en-US" sz="2800" b="1" smtClean="0">
                <a:latin typeface="Times_New_Roman" pitchFamily="18" charset="0"/>
                <a:cs typeface="Times New Roman" panose="02020603050405020304" pitchFamily="18" charset="0"/>
              </a:rPr>
              <a:t>)</a:t>
            </a:r>
            <a:endParaRPr lang="en-US" altLang="en-US" sz="2800" b="1" smtClean="0">
              <a:latin typeface="Times_New_Roman" pitchFamily="18" charset="0"/>
              <a:cs typeface="Times New Roman" panose="02020603050405020304" pitchFamily="18" charset="0"/>
            </a:endParaRPr>
          </a:p>
          <a:p>
            <a:pPr algn="just">
              <a:buClr>
                <a:schemeClr val="folHlink"/>
              </a:buClr>
            </a:pPr>
            <a:r>
              <a:rPr lang="hr-HR" altLang="en-US" sz="2800" b="1" smtClean="0">
                <a:latin typeface="Times_New_Roman" pitchFamily="18" charset="0"/>
                <a:cs typeface="Times New Roman" panose="02020603050405020304" pitchFamily="18" charset="0"/>
              </a:rPr>
              <a:t>Pra</a:t>
            </a:r>
            <a:r>
              <a:rPr lang="hr-HR" altLang="en-US" sz="2800" b="1" smtClean="0">
                <a:latin typeface="Arial" panose="020B0604020202020204" pitchFamily="34" charset="0"/>
                <a:cs typeface="Times New Roman" panose="02020603050405020304" pitchFamily="18" charset="0"/>
              </a:rPr>
              <a:t>ć</a:t>
            </a:r>
            <a:r>
              <a:rPr lang="hr-HR" altLang="en-US" sz="2800" b="1" smtClean="0">
                <a:latin typeface="Times_New_Roman" pitchFamily="18" charset="0"/>
                <a:cs typeface="Times New Roman" panose="02020603050405020304" pitchFamily="18" charset="0"/>
              </a:rPr>
              <a:t>enje ne</a:t>
            </a:r>
            <a:r>
              <a:rPr lang="hr-HR" altLang="en-US" sz="2800" b="1" smtClean="0">
                <a:latin typeface="Arial" panose="020B0604020202020204" pitchFamily="34" charset="0"/>
                <a:cs typeface="Times New Roman" panose="02020603050405020304" pitchFamily="18" charset="0"/>
              </a:rPr>
              <a:t>ž</a:t>
            </a:r>
            <a:r>
              <a:rPr lang="hr-HR" altLang="en-US" sz="2800" b="1" smtClean="0">
                <a:latin typeface="Times_New_Roman" pitchFamily="18" charset="0"/>
                <a:cs typeface="Times New Roman" panose="02020603050405020304" pitchFamily="18" charset="0"/>
              </a:rPr>
              <a:t>eljenih reakcija i interakcija na lijekove</a:t>
            </a:r>
            <a:endParaRPr lang="en-US" altLang="en-US" sz="2200" b="1" smtClean="0">
              <a:solidFill>
                <a:schemeClr val="folHlink"/>
              </a:solidFill>
              <a:latin typeface="Times_New_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36636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838200"/>
          </a:xfrm>
        </p:spPr>
        <p:txBody>
          <a:bodyPr/>
          <a:lstStyle/>
          <a:p>
            <a:r>
              <a:rPr lang="hr-HR" altLang="en-US" sz="3200" b="1" i="1" smtClean="0">
                <a:solidFill>
                  <a:schemeClr val="folHlink"/>
                </a:solidFill>
              </a:rPr>
              <a:t>Uloga kliničke farmakologije danas</a:t>
            </a:r>
            <a:endParaRPr lang="en-US" altLang="en-US" sz="3200" b="1" i="1" smtClean="0">
              <a:solidFill>
                <a:schemeClr val="folHlink"/>
              </a:solidFill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447800"/>
            <a:ext cx="8839200" cy="5105400"/>
          </a:xfrm>
          <a:solidFill>
            <a:srgbClr val="FFFFCC"/>
          </a:solidFill>
        </p:spPr>
        <p:txBody>
          <a:bodyPr/>
          <a:lstStyle/>
          <a:p>
            <a:pPr algn="just">
              <a:buClr>
                <a:schemeClr val="folHlink"/>
              </a:buClr>
              <a:buFont typeface="Monotype Sorts" pitchFamily="2" charset="2"/>
              <a:buNone/>
            </a:pPr>
            <a:r>
              <a:rPr lang="hr-HR" altLang="en-US" sz="2800" b="1" u="sng" smtClean="0">
                <a:latin typeface="Times_New_Roman" pitchFamily="18" charset="0"/>
                <a:cs typeface="Times New Roman" panose="02020603050405020304" pitchFamily="18" charset="0"/>
              </a:rPr>
              <a:t>Klini</a:t>
            </a:r>
            <a:r>
              <a:rPr lang="hr-HR" altLang="en-US" sz="2800" b="1" u="sng" smtClean="0">
                <a:latin typeface="Arial" panose="020B0604020202020204" pitchFamily="34" charset="0"/>
                <a:cs typeface="Times New Roman" panose="02020603050405020304" pitchFamily="18" charset="0"/>
              </a:rPr>
              <a:t>č</a:t>
            </a:r>
            <a:r>
              <a:rPr lang="hr-HR" altLang="en-US" sz="2800" b="1" u="sng" smtClean="0">
                <a:latin typeface="Times_New_Roman" pitchFamily="18" charset="0"/>
                <a:cs typeface="Times New Roman" panose="02020603050405020304" pitchFamily="18" charset="0"/>
              </a:rPr>
              <a:t>ko-farmakolo</a:t>
            </a:r>
            <a:r>
              <a:rPr lang="hr-HR" altLang="en-US" sz="2800" b="1" u="sng" smtClean="0">
                <a:latin typeface="Arial" panose="020B0604020202020204" pitchFamily="34" charset="0"/>
                <a:cs typeface="Times New Roman" panose="02020603050405020304" pitchFamily="18" charset="0"/>
              </a:rPr>
              <a:t>š</a:t>
            </a:r>
            <a:r>
              <a:rPr lang="hr-HR" altLang="en-US" sz="2800" b="1" u="sng" smtClean="0">
                <a:latin typeface="Times_New_Roman" pitchFamily="18" charset="0"/>
                <a:cs typeface="Times New Roman" panose="02020603050405020304" pitchFamily="18" charset="0"/>
              </a:rPr>
              <a:t>ke aktivnosti (II)</a:t>
            </a:r>
            <a:endParaRPr lang="en-US" altLang="en-US" sz="2800" b="1" smtClean="0">
              <a:latin typeface="Times_New_Roman" pitchFamily="18" charset="0"/>
              <a:cs typeface="Times New Roman" panose="02020603050405020304" pitchFamily="18" charset="0"/>
            </a:endParaRPr>
          </a:p>
          <a:p>
            <a:pPr algn="just">
              <a:buClr>
                <a:schemeClr val="folHlink"/>
              </a:buClr>
            </a:pPr>
            <a:endParaRPr lang="hr-HR" altLang="en-US" sz="2200" b="1" smtClean="0">
              <a:latin typeface="Times_New_Roman" pitchFamily="18" charset="0"/>
              <a:cs typeface="Times New Roman" panose="02020603050405020304" pitchFamily="18" charset="0"/>
            </a:endParaRPr>
          </a:p>
          <a:p>
            <a:pPr algn="just">
              <a:buClr>
                <a:schemeClr val="folHlink"/>
              </a:buClr>
            </a:pPr>
            <a:r>
              <a:rPr lang="hr-HR" altLang="en-US" sz="2800" b="1" smtClean="0">
                <a:latin typeface="Times_New_Roman" pitchFamily="18" charset="0"/>
                <a:cs typeface="Times New Roman" panose="02020603050405020304" pitchFamily="18" charset="0"/>
              </a:rPr>
              <a:t>Pomo</a:t>
            </a:r>
            <a:r>
              <a:rPr lang="hr-HR" altLang="en-US" sz="2800" b="1" smtClean="0">
                <a:latin typeface="Arial" panose="020B0604020202020204" pitchFamily="34" charset="0"/>
                <a:cs typeface="Times New Roman" panose="02020603050405020304" pitchFamily="18" charset="0"/>
              </a:rPr>
              <a:t>ć</a:t>
            </a:r>
            <a:r>
              <a:rPr lang="hr-HR" altLang="en-US" sz="2800" b="1" smtClean="0">
                <a:latin typeface="Times_New_Roman" pitchFamily="18" charset="0"/>
                <a:cs typeface="Times New Roman" panose="02020603050405020304" pitchFamily="18" charset="0"/>
              </a:rPr>
              <a:t> u izradi </a:t>
            </a:r>
            <a:r>
              <a:rPr lang="hr-HR" altLang="en-US" sz="2800" b="1" smtClean="0">
                <a:latin typeface="Times_New_Roman" pitchFamily="18" charset="0"/>
              </a:rPr>
              <a:t>pozitivne i drugih </a:t>
            </a:r>
            <a:r>
              <a:rPr lang="hr-HR" altLang="en-US" sz="2800" b="1" smtClean="0">
                <a:latin typeface="Times_New_Roman" pitchFamily="18" charset="0"/>
                <a:cs typeface="Times New Roman" panose="02020603050405020304" pitchFamily="18" charset="0"/>
              </a:rPr>
              <a:t>bolni</a:t>
            </a:r>
            <a:r>
              <a:rPr lang="hr-HR" altLang="en-US" sz="2800" b="1" smtClean="0">
                <a:latin typeface="Arial" panose="020B0604020202020204" pitchFamily="34" charset="0"/>
                <a:cs typeface="Times New Roman" panose="02020603050405020304" pitchFamily="18" charset="0"/>
              </a:rPr>
              <a:t>č</a:t>
            </a:r>
            <a:r>
              <a:rPr lang="hr-HR" altLang="en-US" sz="2800" b="1" smtClean="0">
                <a:latin typeface="Times_New_Roman" pitchFamily="18" charset="0"/>
                <a:cs typeface="Times New Roman" panose="02020603050405020304" pitchFamily="18" charset="0"/>
              </a:rPr>
              <a:t>kih lista lijekova</a:t>
            </a:r>
            <a:endParaRPr lang="en-US" altLang="en-US" sz="2800" b="1" smtClean="0">
              <a:latin typeface="Times_New_Roman" pitchFamily="18" charset="0"/>
              <a:cs typeface="Times New Roman" panose="02020603050405020304" pitchFamily="18" charset="0"/>
            </a:endParaRPr>
          </a:p>
          <a:p>
            <a:pPr algn="just">
              <a:buClr>
                <a:schemeClr val="folHlink"/>
              </a:buClr>
            </a:pPr>
            <a:r>
              <a:rPr lang="hr-HR" altLang="en-US" sz="2800" b="1" smtClean="0">
                <a:latin typeface="Times_New_Roman" pitchFamily="18" charset="0"/>
                <a:cs typeface="Times New Roman" panose="02020603050405020304" pitchFamily="18" charset="0"/>
              </a:rPr>
              <a:t>Pomo</a:t>
            </a:r>
            <a:r>
              <a:rPr lang="hr-HR" altLang="en-US" sz="2800" b="1" smtClean="0">
                <a:latin typeface="Arial" panose="020B0604020202020204" pitchFamily="34" charset="0"/>
                <a:cs typeface="Times New Roman" panose="02020603050405020304" pitchFamily="18" charset="0"/>
              </a:rPr>
              <a:t>ć</a:t>
            </a:r>
            <a:r>
              <a:rPr lang="hr-HR" altLang="en-US" sz="2800" b="1" smtClean="0">
                <a:latin typeface="Times_New_Roman" pitchFamily="18" charset="0"/>
                <a:cs typeface="Times New Roman" panose="02020603050405020304" pitchFamily="18" charset="0"/>
              </a:rPr>
              <a:t> bolni</a:t>
            </a:r>
            <a:r>
              <a:rPr lang="hr-HR" altLang="en-US" sz="2800" b="1" smtClean="0">
                <a:latin typeface="Arial" panose="020B0604020202020204" pitchFamily="34" charset="0"/>
                <a:cs typeface="Times New Roman" panose="02020603050405020304" pitchFamily="18" charset="0"/>
              </a:rPr>
              <a:t>č</a:t>
            </a:r>
            <a:r>
              <a:rPr lang="hr-HR" altLang="en-US" sz="2800" b="1" smtClean="0">
                <a:latin typeface="Times_New_Roman" pitchFamily="18" charset="0"/>
                <a:cs typeface="Times New Roman" panose="02020603050405020304" pitchFamily="18" charset="0"/>
              </a:rPr>
              <a:t>koj apoteci u unapre</a:t>
            </a:r>
            <a:r>
              <a:rPr lang="hr-HR" altLang="en-US" sz="2800" b="1" smtClean="0">
                <a:latin typeface="Arial" panose="020B0604020202020204" pitchFamily="34" charset="0"/>
                <a:cs typeface="Times New Roman" panose="02020603050405020304" pitchFamily="18" charset="0"/>
              </a:rPr>
              <a:t>đ</a:t>
            </a:r>
            <a:r>
              <a:rPr lang="hr-HR" altLang="en-US" sz="2800" b="1" smtClean="0">
                <a:latin typeface="Times_New_Roman" pitchFamily="18" charset="0"/>
                <a:cs typeface="Times New Roman" panose="02020603050405020304" pitchFamily="18" charset="0"/>
              </a:rPr>
              <a:t>enju menad</a:t>
            </a:r>
            <a:r>
              <a:rPr lang="hr-HR" altLang="en-US" sz="2800" b="1" smtClean="0">
                <a:latin typeface="Arial" panose="020B0604020202020204" pitchFamily="34" charset="0"/>
                <a:cs typeface="Times New Roman" panose="02020603050405020304" pitchFamily="18" charset="0"/>
              </a:rPr>
              <a:t>ž</a:t>
            </a:r>
            <a:r>
              <a:rPr lang="hr-HR" altLang="en-US" sz="2800" b="1" smtClean="0">
                <a:latin typeface="Times_New_Roman" pitchFamily="18" charset="0"/>
                <a:cs typeface="Times New Roman" panose="02020603050405020304" pitchFamily="18" charset="0"/>
              </a:rPr>
              <a:t>menta lijekova</a:t>
            </a:r>
            <a:endParaRPr lang="en-US" altLang="en-US" sz="2800" b="1" smtClean="0">
              <a:latin typeface="Times_New_Roman" pitchFamily="18" charset="0"/>
              <a:cs typeface="Times New Roman" panose="02020603050405020304" pitchFamily="18" charset="0"/>
            </a:endParaRPr>
          </a:p>
          <a:p>
            <a:pPr algn="just">
              <a:buClr>
                <a:schemeClr val="folHlink"/>
              </a:buClr>
            </a:pPr>
            <a:r>
              <a:rPr lang="hr-HR" altLang="en-US" sz="2800" b="1" smtClean="0">
                <a:latin typeface="Times_New_Roman" pitchFamily="18" charset="0"/>
              </a:rPr>
              <a:t>P</a:t>
            </a:r>
            <a:r>
              <a:rPr lang="hr-HR" altLang="en-US" sz="2800" b="1" smtClean="0">
                <a:latin typeface="Times_New_Roman" pitchFamily="18" charset="0"/>
                <a:cs typeface="Times New Roman" panose="02020603050405020304" pitchFamily="18" charset="0"/>
              </a:rPr>
              <a:t>omo</a:t>
            </a:r>
            <a:r>
              <a:rPr lang="hr-HR" altLang="en-US" sz="2800" b="1" smtClean="0">
                <a:latin typeface="Arial" panose="020B0604020202020204" pitchFamily="34" charset="0"/>
                <a:cs typeface="Times New Roman" panose="02020603050405020304" pitchFamily="18" charset="0"/>
              </a:rPr>
              <a:t>ć</a:t>
            </a:r>
            <a:r>
              <a:rPr lang="hr-HR" altLang="en-US" sz="2800" b="1" smtClean="0">
                <a:latin typeface="Times_New_Roman" pitchFamily="18" charset="0"/>
                <a:cs typeface="Times New Roman" panose="02020603050405020304" pitchFamily="18" charset="0"/>
              </a:rPr>
              <a:t> u definisanju politike cijena lijekova</a:t>
            </a:r>
            <a:endParaRPr lang="en-US" altLang="en-US" sz="2800" b="1" smtClean="0">
              <a:latin typeface="Times_New_Roman" pitchFamily="18" charset="0"/>
              <a:cs typeface="Times New Roman" panose="02020603050405020304" pitchFamily="18" charset="0"/>
            </a:endParaRPr>
          </a:p>
          <a:p>
            <a:pPr algn="just">
              <a:buClr>
                <a:schemeClr val="folHlink"/>
              </a:buClr>
            </a:pPr>
            <a:r>
              <a:rPr lang="hr-HR" altLang="en-US" sz="2800" b="1" smtClean="0">
                <a:latin typeface="Times_New_Roman" pitchFamily="18" charset="0"/>
                <a:cs typeface="Times New Roman" panose="02020603050405020304" pitchFamily="18" charset="0"/>
              </a:rPr>
              <a:t>Izrada i sprovo</a:t>
            </a:r>
            <a:r>
              <a:rPr lang="hr-HR" altLang="en-US" sz="2800" b="1" smtClean="0">
                <a:latin typeface="Arial" panose="020B0604020202020204" pitchFamily="34" charset="0"/>
                <a:cs typeface="Times New Roman" panose="02020603050405020304" pitchFamily="18" charset="0"/>
              </a:rPr>
              <a:t>đ</a:t>
            </a:r>
            <a:r>
              <a:rPr lang="hr-HR" altLang="en-US" sz="2800" b="1" smtClean="0">
                <a:latin typeface="Times_New_Roman" pitchFamily="18" charset="0"/>
                <a:cs typeface="Times New Roman" panose="02020603050405020304" pitchFamily="18" charset="0"/>
              </a:rPr>
              <a:t>enje klini</a:t>
            </a:r>
            <a:r>
              <a:rPr lang="hr-HR" altLang="en-US" sz="2800" b="1" smtClean="0">
                <a:latin typeface="Arial" panose="020B0604020202020204" pitchFamily="34" charset="0"/>
                <a:cs typeface="Times New Roman" panose="02020603050405020304" pitchFamily="18" charset="0"/>
              </a:rPr>
              <a:t>č</a:t>
            </a:r>
            <a:r>
              <a:rPr lang="hr-HR" altLang="en-US" sz="2800" b="1" smtClean="0">
                <a:latin typeface="Times_New_Roman" pitchFamily="18" charset="0"/>
                <a:cs typeface="Times New Roman" panose="02020603050405020304" pitchFamily="18" charset="0"/>
              </a:rPr>
              <a:t>kih studija</a:t>
            </a:r>
            <a:endParaRPr lang="hr-HR" altLang="en-US" sz="2800" b="1" smtClean="0">
              <a:latin typeface="Times_New_Roman" pitchFamily="18" charset="0"/>
            </a:endParaRPr>
          </a:p>
          <a:p>
            <a:pPr algn="just">
              <a:buClr>
                <a:schemeClr val="folHlink"/>
              </a:buClr>
            </a:pPr>
            <a:r>
              <a:rPr lang="hr-HR" altLang="en-US" sz="2800" b="1" smtClean="0">
                <a:latin typeface="Times_New_Roman" pitchFamily="18" charset="0"/>
                <a:cs typeface="Times New Roman" panose="02020603050405020304" pitchFamily="18" charset="0"/>
              </a:rPr>
              <a:t>Analiza koncentracija pojedinih lijekova u tjelesnim te</a:t>
            </a:r>
            <a:r>
              <a:rPr lang="hr-HR" altLang="en-US" sz="2800" b="1" smtClean="0">
                <a:latin typeface="Arial" panose="020B0604020202020204" pitchFamily="34" charset="0"/>
                <a:cs typeface="Times New Roman" panose="02020603050405020304" pitchFamily="18" charset="0"/>
              </a:rPr>
              <a:t>č</a:t>
            </a:r>
            <a:r>
              <a:rPr lang="hr-HR" altLang="en-US" sz="2800" b="1" smtClean="0">
                <a:latin typeface="Times_New_Roman" pitchFamily="18" charset="0"/>
                <a:cs typeface="Times New Roman" panose="02020603050405020304" pitchFamily="18" charset="0"/>
              </a:rPr>
              <a:t>nostima</a:t>
            </a:r>
            <a:endParaRPr lang="en-US" altLang="en-US" sz="2400" b="1" smtClean="0">
              <a:latin typeface="Times_New_Roman" pitchFamily="18" charset="0"/>
            </a:endParaRPr>
          </a:p>
          <a:p>
            <a:pPr>
              <a:buClr>
                <a:schemeClr val="folHlink"/>
              </a:buClr>
            </a:pPr>
            <a:endParaRPr lang="en-US" altLang="en-US" sz="2200" b="1" smtClean="0">
              <a:solidFill>
                <a:schemeClr val="folHlink"/>
              </a:solidFill>
              <a:latin typeface="Times_New_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13332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838200"/>
          </a:xfrm>
        </p:spPr>
        <p:txBody>
          <a:bodyPr/>
          <a:lstStyle/>
          <a:p>
            <a:r>
              <a:rPr lang="hr-HR" altLang="en-US" sz="3200" b="1" i="1" smtClean="0">
                <a:solidFill>
                  <a:schemeClr val="folHlink"/>
                </a:solidFill>
              </a:rPr>
              <a:t>Uloga kliničke farmakologije danas</a:t>
            </a:r>
            <a:endParaRPr lang="en-US" altLang="en-US" sz="3200" b="1" i="1" smtClean="0">
              <a:solidFill>
                <a:schemeClr val="folHlink"/>
              </a:solidFill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905000"/>
            <a:ext cx="8839200" cy="4648200"/>
          </a:xfrm>
          <a:solidFill>
            <a:srgbClr val="FFFFCC"/>
          </a:solidFill>
        </p:spPr>
        <p:txBody>
          <a:bodyPr/>
          <a:lstStyle/>
          <a:p>
            <a:pPr algn="just">
              <a:buClr>
                <a:schemeClr val="folHlink"/>
              </a:buClr>
              <a:buFont typeface="Monotype Sorts" pitchFamily="2" charset="2"/>
              <a:buNone/>
            </a:pPr>
            <a:r>
              <a:rPr lang="hr-HR" altLang="en-US" sz="2800" b="1" u="sng" smtClean="0">
                <a:latin typeface="Times_New_Roman" pitchFamily="18" charset="0"/>
              </a:rPr>
              <a:t>Naučne aktivnosti</a:t>
            </a:r>
          </a:p>
          <a:p>
            <a:pPr algn="just">
              <a:buClr>
                <a:schemeClr val="folHlink"/>
              </a:buClr>
              <a:buFont typeface="Monotype Sorts" pitchFamily="2" charset="2"/>
              <a:buNone/>
            </a:pPr>
            <a:endParaRPr lang="hr-HR" altLang="en-US" sz="2800" b="1" u="sng" smtClean="0">
              <a:latin typeface="YUTimes"/>
            </a:endParaRPr>
          </a:p>
          <a:p>
            <a:pPr algn="just">
              <a:buClr>
                <a:schemeClr val="folHlink"/>
              </a:buClr>
            </a:pPr>
            <a:r>
              <a:rPr lang="hr-HR" altLang="en-US" sz="2800" b="1" smtClean="0">
                <a:latin typeface="Times_New_Roman" pitchFamily="18" charset="0"/>
                <a:cs typeface="Times New Roman" panose="02020603050405020304" pitchFamily="18" charset="0"/>
              </a:rPr>
              <a:t>Eksperimentalna farmakodinamska istraživanja</a:t>
            </a:r>
            <a:endParaRPr lang="en-US" altLang="en-US" sz="2800" b="1" smtClean="0">
              <a:latin typeface="Times_New_Roman" pitchFamily="18" charset="0"/>
              <a:cs typeface="Times New Roman" panose="02020603050405020304" pitchFamily="18" charset="0"/>
            </a:endParaRPr>
          </a:p>
          <a:p>
            <a:pPr algn="just">
              <a:buClr>
                <a:schemeClr val="folHlink"/>
              </a:buClr>
            </a:pPr>
            <a:r>
              <a:rPr lang="hr-HR" altLang="en-US" sz="2800" b="1" smtClean="0">
                <a:latin typeface="Times_New_Roman" pitchFamily="18" charset="0"/>
                <a:cs typeface="Times New Roman" panose="02020603050405020304" pitchFamily="18" charset="0"/>
              </a:rPr>
              <a:t>Eksperimentalna farmakokinetska istraživanja</a:t>
            </a:r>
            <a:endParaRPr lang="en-US" altLang="en-US" sz="2800" b="1" smtClean="0">
              <a:latin typeface="Times_New_Roman" pitchFamily="18" charset="0"/>
              <a:cs typeface="Times New Roman" panose="02020603050405020304" pitchFamily="18" charset="0"/>
            </a:endParaRPr>
          </a:p>
          <a:p>
            <a:pPr algn="just">
              <a:buClr>
                <a:schemeClr val="folHlink"/>
              </a:buClr>
            </a:pPr>
            <a:r>
              <a:rPr lang="hr-HR" altLang="en-US" sz="2800" b="1" smtClean="0">
                <a:latin typeface="Times_New_Roman" pitchFamily="18" charset="0"/>
              </a:rPr>
              <a:t>Farmakoepidemiološka istraživanja</a:t>
            </a:r>
            <a:endParaRPr lang="en-US" altLang="en-US" sz="2200" b="1" smtClean="0"/>
          </a:p>
          <a:p>
            <a:pPr algn="just">
              <a:buClr>
                <a:schemeClr val="folHlink"/>
              </a:buClr>
              <a:buFont typeface="Monotype Sorts" pitchFamily="2" charset="2"/>
              <a:buNone/>
            </a:pPr>
            <a:r>
              <a:rPr lang="hr-HR" altLang="en-US" sz="2200" b="1" smtClean="0">
                <a:latin typeface="Times_New_Roman" pitchFamily="18" charset="0"/>
                <a:cs typeface="Times New Roman" panose="02020603050405020304" pitchFamily="18" charset="0"/>
              </a:rPr>
              <a:t> </a:t>
            </a:r>
            <a:endParaRPr lang="en-US" altLang="en-US" sz="2200" b="1" smtClean="0">
              <a:latin typeface="Times_New_Roman" pitchFamily="18" charset="0"/>
              <a:cs typeface="Times New Roman" panose="02020603050405020304" pitchFamily="18" charset="0"/>
            </a:endParaRPr>
          </a:p>
          <a:p>
            <a:pPr algn="just">
              <a:buClr>
                <a:schemeClr val="folHlink"/>
              </a:buClr>
              <a:buFont typeface="Monotype Sorts" pitchFamily="2" charset="2"/>
              <a:buNone/>
            </a:pPr>
            <a:r>
              <a:rPr lang="hr-HR" altLang="en-US" sz="2200" b="1" smtClean="0">
                <a:latin typeface="Times_New_Roman" pitchFamily="18" charset="0"/>
                <a:cs typeface="Times New Roman" panose="02020603050405020304" pitchFamily="18" charset="0"/>
              </a:rPr>
              <a:t> </a:t>
            </a:r>
            <a:endParaRPr lang="en-US" altLang="en-US" sz="2200" b="1" smtClean="0">
              <a:latin typeface="Times_New_Roman" pitchFamily="18" charset="0"/>
              <a:cs typeface="Times New Roman" panose="02020603050405020304" pitchFamily="18" charset="0"/>
            </a:endParaRPr>
          </a:p>
          <a:p>
            <a:pPr algn="just">
              <a:buClr>
                <a:schemeClr val="folHlink"/>
              </a:buClr>
              <a:buFont typeface="Monotype Sorts" pitchFamily="2" charset="2"/>
              <a:buNone/>
            </a:pPr>
            <a:r>
              <a:rPr lang="hr-HR" altLang="en-US" sz="2200" b="1" smtClean="0">
                <a:solidFill>
                  <a:schemeClr val="folHlink"/>
                </a:solidFill>
                <a:latin typeface="Times_New_Roman" pitchFamily="18" charset="0"/>
                <a:cs typeface="Times New Roman" panose="02020603050405020304" pitchFamily="18" charset="0"/>
              </a:rPr>
              <a:t> </a:t>
            </a:r>
            <a:endParaRPr lang="en-US" altLang="en-US" sz="2200" b="1" smtClean="0">
              <a:solidFill>
                <a:schemeClr val="folHlink"/>
              </a:solidFill>
              <a:latin typeface="Times_New_Roman" pitchFamily="18" charset="0"/>
              <a:cs typeface="Times New Roman" panose="02020603050405020304" pitchFamily="18" charset="0"/>
            </a:endParaRPr>
          </a:p>
          <a:p>
            <a:pPr>
              <a:buClr>
                <a:schemeClr val="folHlink"/>
              </a:buClr>
            </a:pPr>
            <a:endParaRPr lang="en-US" altLang="en-US" sz="2200" b="1" smtClean="0">
              <a:solidFill>
                <a:schemeClr val="folHlin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58413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838200"/>
          </a:xfrm>
        </p:spPr>
        <p:txBody>
          <a:bodyPr/>
          <a:lstStyle/>
          <a:p>
            <a:r>
              <a:rPr lang="hr-HR" altLang="en-US" sz="3200" b="1" i="1" smtClean="0">
                <a:solidFill>
                  <a:schemeClr val="folHlink"/>
                </a:solidFill>
              </a:rPr>
              <a:t>Uloga kliničke farmakologije danas</a:t>
            </a:r>
            <a:endParaRPr lang="en-US" altLang="en-US" sz="3200" b="1" i="1" smtClean="0">
              <a:solidFill>
                <a:schemeClr val="folHlink"/>
              </a:solidFill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905000"/>
            <a:ext cx="8839200" cy="4648200"/>
          </a:xfrm>
          <a:solidFill>
            <a:srgbClr val="FFFFCC"/>
          </a:solidFill>
        </p:spPr>
        <p:txBody>
          <a:bodyPr/>
          <a:lstStyle/>
          <a:p>
            <a:pPr algn="just">
              <a:buClr>
                <a:schemeClr val="folHlink"/>
              </a:buClr>
              <a:buFont typeface="Monotype Sorts" pitchFamily="2" charset="2"/>
              <a:buNone/>
            </a:pPr>
            <a:r>
              <a:rPr lang="hr-HR" altLang="en-US" sz="2200" b="1" smtClean="0">
                <a:latin typeface="Times_New_Roman" pitchFamily="18" charset="0"/>
                <a:cs typeface="Times New Roman" panose="02020603050405020304" pitchFamily="18" charset="0"/>
              </a:rPr>
              <a:t> </a:t>
            </a:r>
            <a:endParaRPr lang="en-US" altLang="en-US" sz="2200" b="1" smtClean="0">
              <a:latin typeface="Times_New_Roman" pitchFamily="18" charset="0"/>
              <a:cs typeface="Times New Roman" panose="02020603050405020304" pitchFamily="18" charset="0"/>
            </a:endParaRPr>
          </a:p>
          <a:p>
            <a:pPr algn="just">
              <a:buClr>
                <a:schemeClr val="folHlink"/>
              </a:buClr>
              <a:buFont typeface="Monotype Sorts" pitchFamily="2" charset="2"/>
              <a:buNone/>
            </a:pPr>
            <a:r>
              <a:rPr lang="hr-HR" altLang="en-US" sz="2800" b="1" smtClean="0">
                <a:latin typeface="Times_New_Roman" pitchFamily="18" charset="0"/>
                <a:cs typeface="Times New Roman" panose="02020603050405020304" pitchFamily="18" charset="0"/>
              </a:rPr>
              <a:t> </a:t>
            </a:r>
            <a:r>
              <a:rPr lang="hr-HR" altLang="en-US" sz="2800" b="1" u="sng" smtClean="0">
                <a:latin typeface="Times_New_Roman" pitchFamily="18" charset="0"/>
              </a:rPr>
              <a:t>Edukativne aktivnosti</a:t>
            </a:r>
          </a:p>
          <a:p>
            <a:pPr algn="just">
              <a:buClr>
                <a:schemeClr val="folHlink"/>
              </a:buClr>
              <a:buFont typeface="Monotype Sorts" pitchFamily="2" charset="2"/>
              <a:buNone/>
            </a:pPr>
            <a:endParaRPr lang="hr-HR" altLang="en-US" sz="2800" b="1" u="sng" smtClean="0">
              <a:latin typeface="YUTimes"/>
            </a:endParaRPr>
          </a:p>
          <a:p>
            <a:pPr algn="just">
              <a:buClr>
                <a:schemeClr val="folHlink"/>
              </a:buClr>
            </a:pPr>
            <a:r>
              <a:rPr lang="hr-HR" altLang="en-US" sz="2800" b="1" smtClean="0">
                <a:latin typeface="Times_New_Roman" pitchFamily="18" charset="0"/>
                <a:cs typeface="Times New Roman" panose="02020603050405020304" pitchFamily="18" charset="0"/>
              </a:rPr>
              <a:t>Organizacija seminara i predavanja </a:t>
            </a:r>
            <a:endParaRPr lang="en-US" altLang="en-US" sz="2800" b="1" smtClean="0">
              <a:latin typeface="Times_New_Roman" pitchFamily="18" charset="0"/>
              <a:cs typeface="Times New Roman" panose="02020603050405020304" pitchFamily="18" charset="0"/>
            </a:endParaRPr>
          </a:p>
          <a:p>
            <a:pPr algn="just">
              <a:buClr>
                <a:schemeClr val="folHlink"/>
              </a:buClr>
            </a:pPr>
            <a:r>
              <a:rPr lang="hr-HR" altLang="en-US" sz="2800" b="1" smtClean="0">
                <a:latin typeface="Times_New_Roman" pitchFamily="18" charset="0"/>
                <a:cs typeface="Times New Roman" panose="02020603050405020304" pitchFamily="18" charset="0"/>
              </a:rPr>
              <a:t>Edukacija studenata i postdiplomaca</a:t>
            </a:r>
            <a:endParaRPr lang="en-US" altLang="en-US" sz="2800" b="1" smtClean="0">
              <a:latin typeface="Times_New_Roman" pitchFamily="18" charset="0"/>
              <a:cs typeface="Times New Roman" panose="02020603050405020304" pitchFamily="18" charset="0"/>
            </a:endParaRPr>
          </a:p>
          <a:p>
            <a:pPr algn="just">
              <a:buClr>
                <a:schemeClr val="folHlink"/>
              </a:buClr>
            </a:pPr>
            <a:r>
              <a:rPr lang="hr-HR" altLang="en-US" sz="2800" b="1" smtClean="0">
                <a:latin typeface="Times_New_Roman" pitchFamily="18" charset="0"/>
                <a:cs typeface="Times New Roman" panose="02020603050405020304" pitchFamily="18" charset="0"/>
              </a:rPr>
              <a:t>Edukacija specijalizanata iz kliničke farmakologije i</a:t>
            </a:r>
            <a:r>
              <a:rPr lang="hr-HR" altLang="en-US" sz="2800" b="1" smtClean="0"/>
              <a:t> </a:t>
            </a:r>
            <a:r>
              <a:rPr lang="hr-HR" altLang="en-US" sz="2800" b="1" smtClean="0">
                <a:latin typeface="Times_New_Roman" pitchFamily="18" charset="0"/>
              </a:rPr>
              <a:t>drugih kliničkih specijalizacija</a:t>
            </a:r>
            <a:endParaRPr lang="en-US" altLang="en-US" sz="2800" b="1" smtClean="0"/>
          </a:p>
          <a:p>
            <a:pPr algn="just">
              <a:buClr>
                <a:schemeClr val="folHlink"/>
              </a:buClr>
              <a:buFont typeface="Monotype Sorts" pitchFamily="2" charset="2"/>
              <a:buNone/>
            </a:pPr>
            <a:r>
              <a:rPr lang="hr-HR" altLang="en-US" sz="2200" b="1" smtClean="0">
                <a:solidFill>
                  <a:schemeClr val="folHlink"/>
                </a:solidFill>
                <a:latin typeface="Times_New_Roman" pitchFamily="18" charset="0"/>
                <a:cs typeface="Times New Roman" panose="02020603050405020304" pitchFamily="18" charset="0"/>
              </a:rPr>
              <a:t> </a:t>
            </a:r>
            <a:endParaRPr lang="en-US" altLang="en-US" sz="2200" b="1" smtClean="0">
              <a:solidFill>
                <a:schemeClr val="folHlink"/>
              </a:solidFill>
              <a:latin typeface="Times_New_Roman" pitchFamily="18" charset="0"/>
              <a:cs typeface="Times New Roman" panose="02020603050405020304" pitchFamily="18" charset="0"/>
            </a:endParaRPr>
          </a:p>
          <a:p>
            <a:pPr>
              <a:buClr>
                <a:schemeClr val="folHlink"/>
              </a:buClr>
            </a:pPr>
            <a:endParaRPr lang="en-US" altLang="en-US" sz="2200" b="1" smtClean="0">
              <a:solidFill>
                <a:schemeClr val="folHlin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4026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05A82-540F-44F6-907A-49035C5DE833}" type="slidenum">
              <a:rPr lang="en-US" smtClean="0"/>
              <a:t>8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C7017CBE-6092-4BBC-9071-0875796BA37A}"/>
              </a:ext>
            </a:extLst>
          </p:cNvPr>
          <p:cNvSpPr/>
          <p:nvPr/>
        </p:nvSpPr>
        <p:spPr>
          <a:xfrm>
            <a:off x="5225784" y="5049801"/>
            <a:ext cx="3821624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spc="50" dirty="0" err="1">
                <a:ln w="0"/>
                <a:solidFill>
                  <a:schemeClr val="tx1">
                    <a:lumMod val="65000"/>
                    <a:lumOff val="35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Hvala</a:t>
            </a:r>
            <a:r>
              <a:rPr lang="en-US" sz="4400" b="1" spc="50" dirty="0">
                <a:ln w="0"/>
                <a:solidFill>
                  <a:schemeClr val="tx1">
                    <a:lumMod val="65000"/>
                    <a:lumOff val="35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 </a:t>
            </a:r>
            <a:r>
              <a:rPr lang="en-US" sz="4400" b="1" spc="50" dirty="0" err="1">
                <a:ln w="0"/>
                <a:solidFill>
                  <a:schemeClr val="tx1">
                    <a:lumMod val="65000"/>
                    <a:lumOff val="35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na</a:t>
            </a:r>
            <a:r>
              <a:rPr lang="en-US" sz="4400" b="1" spc="50" dirty="0">
                <a:ln w="0"/>
                <a:solidFill>
                  <a:schemeClr val="tx1">
                    <a:lumMod val="65000"/>
                    <a:lumOff val="35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 pa</a:t>
            </a:r>
            <a:r>
              <a:rPr lang="sr-Latn-RS" sz="4400" b="1" spc="50" dirty="0">
                <a:ln w="0"/>
                <a:solidFill>
                  <a:schemeClr val="tx1">
                    <a:lumMod val="65000"/>
                    <a:lumOff val="35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žnji</a:t>
            </a:r>
            <a:endParaRPr lang="en-US" sz="4400" b="1" spc="50" dirty="0">
              <a:ln w="0"/>
              <a:solidFill>
                <a:schemeClr val="tx1">
                  <a:lumMod val="65000"/>
                  <a:lumOff val="35000"/>
                </a:schemeClr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="" xmlns:a16="http://schemas.microsoft.com/office/drawing/2014/main" id="{44A69D38-E632-4EBC-80F6-6CC128D5773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090" y="1179898"/>
            <a:ext cx="5085436" cy="3413704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86018477-B8A2-4326-9FE3-DAEE99F3C44D}"/>
              </a:ext>
            </a:extLst>
          </p:cNvPr>
          <p:cNvSpPr txBox="1"/>
          <p:nvPr/>
        </p:nvSpPr>
        <p:spPr>
          <a:xfrm>
            <a:off x="1981045" y="6246525"/>
            <a:ext cx="517184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900" b="1" dirty="0">
                <a:solidFill>
                  <a:schemeClr val="bg1"/>
                </a:solidFill>
              </a:rPr>
              <a:t>УНИВЕРЗИТЕТ У БАЊОЈ ЛУЦИ</a:t>
            </a:r>
          </a:p>
          <a:p>
            <a:pPr algn="ctr"/>
            <a:r>
              <a:rPr lang="en-US" sz="700" dirty="0">
                <a:solidFill>
                  <a:schemeClr val="bg1"/>
                </a:solidFill>
              </a:rPr>
              <a:t>UNIVERSITY OF BANJA LUKA</a:t>
            </a:r>
            <a:endParaRPr lang="sr-Cyrl-RS" sz="700" dirty="0">
              <a:solidFill>
                <a:schemeClr val="bg1"/>
              </a:solidFill>
            </a:endParaRPr>
          </a:p>
          <a:p>
            <a:pPr algn="ctr"/>
            <a:r>
              <a:rPr lang="sr-Cyrl-RS" sz="900" b="1" dirty="0">
                <a:solidFill>
                  <a:schemeClr val="bg1"/>
                </a:solidFill>
              </a:rPr>
              <a:t>МЕДИЦИНСКИ ФАКУЛТЕТ</a:t>
            </a:r>
            <a:endParaRPr lang="en-US" sz="900" b="1" dirty="0">
              <a:solidFill>
                <a:schemeClr val="bg1"/>
              </a:solidFill>
            </a:endParaRPr>
          </a:p>
          <a:p>
            <a:pPr algn="ctr"/>
            <a:r>
              <a:rPr lang="en-US" sz="700" dirty="0">
                <a:solidFill>
                  <a:schemeClr val="bg1"/>
                </a:solidFill>
              </a:rPr>
              <a:t>FACULTY OF MEDICINE 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C84B2255-571B-4F9A-99D6-0087520C1E6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8018" y="6237210"/>
            <a:ext cx="601679" cy="59409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D09B409D-BE59-4492-A449-CF8EEE1D7E8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3399" y="6272669"/>
            <a:ext cx="446194" cy="5231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7639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735</TotalTime>
  <Words>225</Words>
  <Application>Microsoft Office PowerPoint</Application>
  <PresentationFormat>On-screen Show (4:3)</PresentationFormat>
  <Paragraphs>69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Arial</vt:lpstr>
      <vt:lpstr>Calibri</vt:lpstr>
      <vt:lpstr>Calibri Light</vt:lpstr>
      <vt:lpstr>Monotype Sorts</vt:lpstr>
      <vt:lpstr>Times New Roman</vt:lpstr>
      <vt:lpstr>Times_New_Roman</vt:lpstr>
      <vt:lpstr>YUTimes</vt:lpstr>
      <vt:lpstr>Office Theme</vt:lpstr>
      <vt:lpstr>PowerPoint Presentation</vt:lpstr>
      <vt:lpstr>Farmaceutski  bum</vt:lpstr>
      <vt:lpstr>Farmakoterapijski problemi</vt:lpstr>
      <vt:lpstr>Uloga kliničke farmakologije danas</vt:lpstr>
      <vt:lpstr>Uloga kliničke farmakologije danas</vt:lpstr>
      <vt:lpstr>Uloga kliničke farmakologije danas</vt:lpstr>
      <vt:lpstr>Uloga kliničke farmakologije danas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Korisnik</dc:creator>
  <cp:lastModifiedBy>pc</cp:lastModifiedBy>
  <cp:revision>117</cp:revision>
  <dcterms:created xsi:type="dcterms:W3CDTF">2017-11-08T08:09:10Z</dcterms:created>
  <dcterms:modified xsi:type="dcterms:W3CDTF">2020-12-08T10:04:06Z</dcterms:modified>
</cp:coreProperties>
</file>