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50"/>
  </p:notesMasterIdLst>
  <p:sldIdLst>
    <p:sldId id="27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1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2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F6EA-26B4-4DA5-B697-9969159E7EA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CDF44-D452-4C61-97C3-7DA124440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4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Latn-BA" smtClean="0"/>
              <a:t>Nešto o pojmovnom određenju starenja i starosti</a:t>
            </a: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44A8DF-82E6-430B-B672-90E8A33857EA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70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Tx/>
              <a:buChar char="•"/>
            </a:pPr>
            <a:r>
              <a:rPr lang="sr-Latn-BA" smtClean="0"/>
              <a:t>Usmeno nakon prve rečenice – češće boluju od hroničnih bolesti, češće koriste lijekove a to je oko 20-30%  potrošnje svih starosnih grupa (Stariji troše više lijekova nego bilo koja druga starosna grupa → 13% populacije SAD čine starije osobe, a koriste oko 1/3 svih Rx lijekova i oko 40% lijekova bez recepta (Brushardt, 2008)</a:t>
            </a:r>
            <a:endParaRPr lang="en-US" smtClean="0"/>
          </a:p>
          <a:p>
            <a:pPr marL="171450" indent="-171450" eaLnBrk="1" hangingPunct="1">
              <a:buFontTx/>
              <a:buChar char="•"/>
            </a:pPr>
            <a:r>
              <a:rPr lang="en-US" smtClean="0"/>
              <a:t>Studija Qato I sar se tako</a:t>
            </a:r>
            <a:r>
              <a:rPr lang="sr-Latn-BA" smtClean="0"/>
              <a:t>đ</a:t>
            </a:r>
            <a:r>
              <a:rPr lang="en-US" smtClean="0"/>
              <a:t>er odnosi na sta</a:t>
            </a:r>
            <a:r>
              <a:rPr lang="sr-Latn-BA" smtClean="0"/>
              <a:t>riju populaciju SAD (nacionalno reprezentativna uzorak)</a:t>
            </a:r>
          </a:p>
          <a:p>
            <a:pPr marL="171450" indent="-171450" eaLnBrk="1" hangingPunct="1">
              <a:buFontTx/>
              <a:buChar char="•"/>
            </a:pPr>
            <a:r>
              <a:rPr lang="sr-Latn-BA" smtClean="0"/>
              <a:t>Žene troše više lijekova nego muškarci</a:t>
            </a:r>
          </a:p>
          <a:p>
            <a:pPr marL="171450" indent="-171450" eaLnBrk="1" hangingPunct="1">
              <a:buFontTx/>
              <a:buChar char="•"/>
            </a:pPr>
            <a:r>
              <a:rPr lang="sr-Latn-BA" smtClean="0"/>
              <a:t>Potrošnja lijekova veća u bolnicama i ustanovama za njegu (stacionarne ustanove i domovi starih): korisnici tipično koriste 7-8 različitih lijekova</a:t>
            </a: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A54ACD-926B-4A89-8108-83686CF8CD94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976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Latn-BA" smtClean="0"/>
              <a:t>Neodgovarajuća upotreba lijekova – ona koja donosi veći rizik od koristi primjene lijekova ili je upotreba koja nije u skladu sa terapijskim vodičima</a:t>
            </a: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0AE1B3-2435-40E6-808E-F0B6D154BE99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274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A79-DDBE-4D0B-913C-96E29529865A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F1FD-B482-4E83-B3FB-51B18A09EF2C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0806-D936-478B-AF64-D73DCFF5F7F6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B346-6ED4-41AE-ABDC-76B79DEEA66B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B0AC-821B-48FC-916B-7F7E509A47DD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002E-17F3-46D2-8209-2F13EA501011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E83-E9D7-4E16-950F-1872409135A4}" type="datetime1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5D0B-4DC6-42AD-9ECA-FCAE5BD2D561}" type="datetime1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E203-5910-4708-AF1C-D8F6E02F8F10}" type="datetime1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598F-E423-45DF-8BDB-27BA356B2750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39C9-800D-4430-8527-CADB0147BEAD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96FF-2FE7-4B4A-86A7-089E2B07BFEE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6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E8601D-C1EC-4117-A63D-BE06A36A281A}"/>
              </a:ext>
            </a:extLst>
          </p:cNvPr>
          <p:cNvSpPr/>
          <p:nvPr/>
        </p:nvSpPr>
        <p:spPr>
          <a:xfrm>
            <a:off x="83221" y="1370255"/>
            <a:ext cx="8588589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hr-H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Svjetlana Stoisavljević-Šatara</a:t>
            </a:r>
          </a:p>
          <a:p>
            <a:pPr algn="r"/>
            <a:r>
              <a:rPr lang="hr-H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Zavod za farmakologiju</a:t>
            </a:r>
          </a:p>
          <a:p>
            <a:pPr algn="r"/>
            <a:r>
              <a:rPr lang="hr-H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Medicinski fakultet, Banja Luka</a:t>
            </a:r>
            <a:endParaRPr lang="en-GB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bs-Latn-BA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53ED6-F4BF-4037-B559-098F20616C42}"/>
              </a:ext>
            </a:extLst>
          </p:cNvPr>
          <p:cNvSpPr txBox="1"/>
          <p:nvPr/>
        </p:nvSpPr>
        <p:spPr>
          <a:xfrm>
            <a:off x="1981045" y="6246525"/>
            <a:ext cx="517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00" b="1" dirty="0">
                <a:solidFill>
                  <a:schemeClr val="bg1"/>
                </a:solidFill>
              </a:rPr>
              <a:t>УНИВЕРЗИТЕТ У БАЊОЈ ЛУЦИ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UNIVERSITY OF BANJA LUKA</a:t>
            </a:r>
            <a:endParaRPr lang="sr-Cyrl-RS" sz="700" dirty="0">
              <a:solidFill>
                <a:schemeClr val="bg1"/>
              </a:solidFill>
            </a:endParaRPr>
          </a:p>
          <a:p>
            <a:pPr algn="ctr"/>
            <a:r>
              <a:rPr lang="sr-Cyrl-RS" sz="900" b="1" dirty="0">
                <a:solidFill>
                  <a:schemeClr val="bg1"/>
                </a:solidFill>
              </a:rPr>
              <a:t>МЕДИЦИНСКИ ФАКУЛТЕТ</a:t>
            </a:r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FACULTY OF MEDICINE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8752ED-730C-4F47-8DA7-EB092EA0D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18" y="6237210"/>
            <a:ext cx="601679" cy="594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5ED642F-0A58-4082-9DC3-716F4ADC8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99" y="6272669"/>
            <a:ext cx="446194" cy="5231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5788" y="1828800"/>
            <a:ext cx="4776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Propisivanje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lijekova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grupama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pic>
        <p:nvPicPr>
          <p:cNvPr id="5" name="Picture 4" descr="logo mF no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0070" y="0"/>
            <a:ext cx="963930" cy="1130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19200" y="609600"/>
            <a:ext cx="5903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PREPORUKA ZA POBOLJŠANJE </a:t>
            </a:r>
          </a:p>
          <a:p>
            <a:pPr algn="ctr"/>
            <a:r>
              <a:rPr lang="sr-Latn-R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SARADLJIVOSTI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err="1" smtClean="0"/>
              <a:t>Propisivanje</a:t>
            </a:r>
            <a:r>
              <a:rPr lang="sr-Latn-RS" dirty="0" smtClean="0"/>
              <a:t> lijekova djeci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sr-Latn-RS" dirty="0" smtClean="0"/>
              <a:t>Djeca su rizična grupa iz više razloga, ali sledeća dva su najznačajnija :</a:t>
            </a:r>
          </a:p>
          <a:p>
            <a:pPr marL="514350" indent="-514350"/>
            <a:r>
              <a:rPr lang="en-US" dirty="0" smtClean="0"/>
              <a:t>O</a:t>
            </a:r>
            <a:r>
              <a:rPr lang="sr-Latn-RS" dirty="0" smtClean="0"/>
              <a:t>rganizam djeteta se burno razvija i raste, pa lijekovi koji kod odraslih ne izazivaju NRL mogu ometati rast i razvoj djece, narušiti mehanizme termoregulacije, koordinaciju mišića i dr.</a:t>
            </a:r>
          </a:p>
          <a:p>
            <a:pPr marL="514350" indent="-514350"/>
            <a:r>
              <a:rPr lang="en-US" dirty="0" smtClean="0"/>
              <a:t>I</a:t>
            </a:r>
            <a:r>
              <a:rPr lang="sr-Latn-RS" dirty="0" smtClean="0"/>
              <a:t>spitivanje lijekova na djeci je ograničeno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3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DOB DJETETA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hr-HR"/>
              <a:t>novorođenče do 28 dana života</a:t>
            </a:r>
          </a:p>
          <a:p>
            <a:pPr>
              <a:lnSpc>
                <a:spcPct val="130000"/>
              </a:lnSpc>
            </a:pPr>
            <a:r>
              <a:rPr lang="hr-HR"/>
              <a:t>dojenče do kraja 1. godine</a:t>
            </a:r>
          </a:p>
          <a:p>
            <a:pPr>
              <a:lnSpc>
                <a:spcPct val="130000"/>
              </a:lnSpc>
            </a:pPr>
            <a:r>
              <a:rPr lang="hr-HR"/>
              <a:t>malo dijete od 1. do 6. godine</a:t>
            </a:r>
          </a:p>
          <a:p>
            <a:pPr>
              <a:lnSpc>
                <a:spcPct val="130000"/>
              </a:lnSpc>
            </a:pPr>
            <a:r>
              <a:rPr lang="hr-HR"/>
              <a:t>školsko dijete od 6. do 12. godine</a:t>
            </a:r>
          </a:p>
          <a:p>
            <a:pPr>
              <a:lnSpc>
                <a:spcPct val="130000"/>
              </a:lnSpc>
            </a:pPr>
            <a:r>
              <a:rPr lang="hr-HR"/>
              <a:t>adolescent od 12 do 18 godine</a:t>
            </a:r>
          </a:p>
        </p:txBody>
      </p:sp>
    </p:spTree>
    <p:extLst>
      <p:ext uri="{BB962C8B-B14F-4D97-AF65-F5344CB8AC3E}">
        <p14:creationId xmlns:p14="http://schemas.microsoft.com/office/powerpoint/2010/main" val="386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2349500"/>
            <a:ext cx="7772400" cy="1727200"/>
          </a:xfrm>
        </p:spPr>
        <p:txBody>
          <a:bodyPr/>
          <a:lstStyle/>
          <a:p>
            <a:pPr algn="ctr"/>
            <a:r>
              <a:rPr lang="hr-HR">
                <a:solidFill>
                  <a:schemeClr val="hlink"/>
                </a:solidFill>
              </a:rPr>
              <a:t>DJECA SU TERAPIJSKA SIROČAD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8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/>
              <a:t>klinička ispitivanja se ne provode na djeci i trudnicama</a:t>
            </a:r>
          </a:p>
          <a:p>
            <a:pPr>
              <a:lnSpc>
                <a:spcPct val="150000"/>
              </a:lnSpc>
            </a:pPr>
            <a:r>
              <a:rPr lang="hr-HR"/>
              <a:t>doza se prilagođava tjelesnoj težini djeteta odnosno dijete se promatra kao “malena odrasla osoba”</a:t>
            </a:r>
          </a:p>
        </p:txBody>
      </p:sp>
    </p:spTree>
    <p:extLst>
      <p:ext uri="{BB962C8B-B14F-4D97-AF65-F5344CB8AC3E}">
        <p14:creationId xmlns:p14="http://schemas.microsoft.com/office/powerpoint/2010/main" val="25461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hr-HR"/>
              <a:t>u 82% slučajeva lijekovi se u djece propisuju off-label i takva primjena lijeka je povezana s većim rizikom od nuspojava </a:t>
            </a:r>
            <a:r>
              <a:rPr lang="hr-HR" sz="1600"/>
              <a:t>(Santos, 2008.)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9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FARMAKOKINETIČKE </a:t>
            </a:r>
            <a:r>
              <a:rPr lang="hr-HR" dirty="0" smtClean="0"/>
              <a:t>OSOBINE KOD </a:t>
            </a:r>
            <a:r>
              <a:rPr lang="hr-HR" dirty="0"/>
              <a:t>DJECE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hr-HR"/>
              <a:t>velike razlike u farmakokinetici lijekova između djece i odraslih</a:t>
            </a:r>
          </a:p>
          <a:p>
            <a:pPr>
              <a:lnSpc>
                <a:spcPct val="170000"/>
              </a:lnSpc>
            </a:pPr>
            <a:r>
              <a:rPr lang="hr-HR"/>
              <a:t>razlike su veće što je dijete mlađe</a:t>
            </a:r>
          </a:p>
          <a:p>
            <a:pPr>
              <a:lnSpc>
                <a:spcPct val="170000"/>
              </a:lnSpc>
            </a:pPr>
            <a:r>
              <a:rPr lang="hr-HR"/>
              <a:t>promjene se događaju veoma brzo</a:t>
            </a:r>
          </a:p>
        </p:txBody>
      </p:sp>
    </p:spTree>
    <p:extLst>
      <p:ext uri="{BB962C8B-B14F-4D97-AF65-F5344CB8AC3E}">
        <p14:creationId xmlns:p14="http://schemas.microsoft.com/office/powerpoint/2010/main" val="4869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RAZLIKE U APSORPCIJI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/>
              <a:t>apsorpcija nakon peroralne primjene</a:t>
            </a:r>
          </a:p>
          <a:p>
            <a:pPr lvl="1">
              <a:lnSpc>
                <a:spcPct val="110000"/>
              </a:lnSpc>
            </a:pPr>
            <a:r>
              <a:rPr lang="hr-HR"/>
              <a:t>nakon rođenja je Ph vrijednost želučanog sekreta alkalna</a:t>
            </a:r>
          </a:p>
          <a:p>
            <a:pPr lvl="1">
              <a:lnSpc>
                <a:spcPct val="110000"/>
              </a:lnSpc>
            </a:pPr>
            <a:r>
              <a:rPr lang="hr-HR"/>
              <a:t>Ph vrijednost se približava onoj kod odraslih za otprilike 2 godine</a:t>
            </a:r>
          </a:p>
          <a:p>
            <a:pPr lvl="1">
              <a:lnSpc>
                <a:spcPct val="110000"/>
              </a:lnSpc>
            </a:pPr>
            <a:r>
              <a:rPr lang="hr-HR"/>
              <a:t>brzina pražnjenja želuca je usporena do 8 mjeseca što može usporiti apsorpciju lijeka iz crijeva</a:t>
            </a:r>
          </a:p>
        </p:txBody>
      </p:sp>
    </p:spTree>
    <p:extLst>
      <p:ext uri="{BB962C8B-B14F-4D97-AF65-F5344CB8AC3E}">
        <p14:creationId xmlns:p14="http://schemas.microsoft.com/office/powerpoint/2010/main" val="56997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RAZLIKE U APSORPCIJI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hr-HR" dirty="0"/>
              <a:t>apsorpcija nakon peroralne primjene</a:t>
            </a:r>
          </a:p>
          <a:p>
            <a:pPr lvl="1">
              <a:lnSpc>
                <a:spcPct val="90000"/>
              </a:lnSpc>
            </a:pPr>
            <a:r>
              <a:rPr lang="hr-HR" sz="2400" dirty="0"/>
              <a:t>usporena je peristaltika tankog crijeva što povećava bioraspoloživost</a:t>
            </a:r>
          </a:p>
          <a:p>
            <a:pPr lvl="1">
              <a:lnSpc>
                <a:spcPct val="90000"/>
              </a:lnSpc>
            </a:pPr>
            <a:r>
              <a:rPr lang="hr-HR" sz="2400" dirty="0"/>
              <a:t>smanjena je sekrecija enzima gušterače, što može oslabiti apsorpciju lijekova koji se hidroliziraju u lumenu crijeva</a:t>
            </a:r>
          </a:p>
          <a:p>
            <a:pPr lvl="1">
              <a:lnSpc>
                <a:spcPct val="90000"/>
              </a:lnSpc>
            </a:pPr>
            <a:r>
              <a:rPr lang="hr-HR" sz="2400" dirty="0"/>
              <a:t>smanjeno izlučivanje </a:t>
            </a:r>
            <a:r>
              <a:rPr lang="hr-HR" sz="2400" dirty="0" smtClean="0"/>
              <a:t>žu</a:t>
            </a:r>
            <a:r>
              <a:rPr lang="sr-Latn-RS" sz="2400" dirty="0" smtClean="0"/>
              <a:t>č</a:t>
            </a:r>
            <a:r>
              <a:rPr lang="hr-HR" sz="2400" dirty="0" smtClean="0"/>
              <a:t>i</a:t>
            </a:r>
            <a:endParaRPr lang="hr-HR" sz="2400" dirty="0"/>
          </a:p>
          <a:p>
            <a:pPr lvl="1">
              <a:lnSpc>
                <a:spcPct val="90000"/>
              </a:lnSpc>
            </a:pPr>
            <a:r>
              <a:rPr lang="hr-HR" sz="2400" dirty="0"/>
              <a:t>bakterijska kolonizacija crijeva se približava onoj u odrasloj dobi oko 4. godine (povećana bioraspoloživost digoksina)</a:t>
            </a:r>
          </a:p>
        </p:txBody>
      </p:sp>
    </p:spTree>
    <p:extLst>
      <p:ext uri="{BB962C8B-B14F-4D97-AF65-F5344CB8AC3E}">
        <p14:creationId xmlns:p14="http://schemas.microsoft.com/office/powerpoint/2010/main" val="35780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RAZLIKE U APSORPCIJI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apsorpcija nakon i.m. primjene</a:t>
            </a:r>
          </a:p>
          <a:p>
            <a:pPr lvl="1">
              <a:lnSpc>
                <a:spcPct val="140000"/>
              </a:lnSpc>
            </a:pPr>
            <a:r>
              <a:rPr lang="hr-HR"/>
              <a:t>brža je apsorpcija nego kod odraslih</a:t>
            </a:r>
          </a:p>
          <a:p>
            <a:pPr lvl="1">
              <a:lnSpc>
                <a:spcPct val="140000"/>
              </a:lnSpc>
            </a:pPr>
            <a:r>
              <a:rPr lang="hr-HR"/>
              <a:t>kod nedonoščadi je oslabljena zbog relativno manje mišićne mase</a:t>
            </a:r>
          </a:p>
          <a:p>
            <a:pPr lvl="1">
              <a:lnSpc>
                <a:spcPct val="140000"/>
              </a:lnSpc>
            </a:pPr>
            <a:r>
              <a:rPr lang="hr-HR"/>
              <a:t>veliki utjecaj okoline (temperature) na apsorpciju</a:t>
            </a:r>
          </a:p>
        </p:txBody>
      </p:sp>
    </p:spTree>
    <p:extLst>
      <p:ext uri="{BB962C8B-B14F-4D97-AF65-F5344CB8AC3E}">
        <p14:creationId xmlns:p14="http://schemas.microsoft.com/office/powerpoint/2010/main" val="6927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sr-Latn-RS" dirty="0" smtClean="0"/>
              <a:t>Neophodni elementi za izbor lijeka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oznavanje bolesti i tačna dijagnoza</a:t>
            </a:r>
          </a:p>
          <a:p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oznavanje bolesnika-kroz anamnezu i opservacije u kontaktima</a:t>
            </a:r>
          </a:p>
          <a:p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oznavanje lijeka- farmakodinamika, farmakokinetika,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neželjena dejstva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interakcije,cijena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RAZLIKE U APSORPCIJI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/>
              <a:t>rektalna apsorpcija</a:t>
            </a:r>
          </a:p>
          <a:p>
            <a:pPr lvl="1">
              <a:lnSpc>
                <a:spcPct val="150000"/>
              </a:lnSpc>
            </a:pPr>
            <a:r>
              <a:rPr lang="hr-HR"/>
              <a:t>velika varijabilnost u apsorpciji lijeka</a:t>
            </a:r>
          </a:p>
        </p:txBody>
      </p:sp>
    </p:spTree>
    <p:extLst>
      <p:ext uri="{BB962C8B-B14F-4D97-AF65-F5344CB8AC3E}">
        <p14:creationId xmlns:p14="http://schemas.microsoft.com/office/powerpoint/2010/main" val="8549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RAZLIKE U APSORPCIJI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/>
              <a:t>perkutana apsorpcija</a:t>
            </a:r>
          </a:p>
          <a:p>
            <a:pPr lvl="1">
              <a:lnSpc>
                <a:spcPct val="150000"/>
              </a:lnSpc>
            </a:pPr>
            <a:r>
              <a:rPr lang="hr-HR"/>
              <a:t>relativno velika površina, tanak rožnati sloj, bolja hidriranost olakšavaju apsorpciju preko kože (kortikosteroidi, alkohol, NSAR...)</a:t>
            </a:r>
          </a:p>
        </p:txBody>
      </p:sp>
    </p:spTree>
    <p:extLst>
      <p:ext uri="{BB962C8B-B14F-4D97-AF65-F5344CB8AC3E}">
        <p14:creationId xmlns:p14="http://schemas.microsoft.com/office/powerpoint/2010/main" val="258823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RAZLIKE U DISTRIBUCIJI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hr-HR"/>
              <a:t>udio vode u organizmu se smanjuje s 92%-50% od novorođenačke dobi do 13. godine</a:t>
            </a:r>
          </a:p>
          <a:p>
            <a:pPr>
              <a:lnSpc>
                <a:spcPct val="140000"/>
              </a:lnSpc>
            </a:pPr>
            <a:r>
              <a:rPr lang="hr-HR"/>
              <a:t>udio masti se povećava od 12%-25%  u prvoj godini života</a:t>
            </a:r>
          </a:p>
        </p:txBody>
      </p:sp>
    </p:spTree>
    <p:extLst>
      <p:ext uri="{BB962C8B-B14F-4D97-AF65-F5344CB8AC3E}">
        <p14:creationId xmlns:p14="http://schemas.microsoft.com/office/powerpoint/2010/main" val="6998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RAZLIKE U DISTRIBUCIJI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hr-HR"/>
              <a:t>značajne promjene u sastavu tijela nastaju u pubertetu</a:t>
            </a:r>
          </a:p>
          <a:p>
            <a:pPr>
              <a:lnSpc>
                <a:spcPct val="140000"/>
              </a:lnSpc>
            </a:pPr>
            <a:r>
              <a:rPr lang="hr-HR"/>
              <a:t>koncentracija ukupnih proteina i albumina je niska u prvoj godini života</a:t>
            </a:r>
          </a:p>
          <a:p>
            <a:pPr>
              <a:lnSpc>
                <a:spcPct val="140000"/>
              </a:lnSpc>
            </a:pPr>
            <a:r>
              <a:rPr lang="hr-HR"/>
              <a:t>fiziološka hiperbilirubinemija</a:t>
            </a:r>
          </a:p>
        </p:txBody>
      </p:sp>
    </p:spTree>
    <p:extLst>
      <p:ext uri="{BB962C8B-B14F-4D97-AF65-F5344CB8AC3E}">
        <p14:creationId xmlns:p14="http://schemas.microsoft.com/office/powerpoint/2010/main" val="27280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RAZLIKE U METABOLIZMU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hr-HR" dirty="0"/>
              <a:t>nezrela funkcija enzimskih </a:t>
            </a:r>
            <a:r>
              <a:rPr lang="hr-HR" dirty="0" smtClean="0"/>
              <a:t>sistema </a:t>
            </a:r>
            <a:r>
              <a:rPr lang="hr-HR" dirty="0"/>
              <a:t>jetre</a:t>
            </a:r>
          </a:p>
          <a:p>
            <a:pPr>
              <a:lnSpc>
                <a:spcPct val="180000"/>
              </a:lnSpc>
            </a:pPr>
            <a:r>
              <a:rPr lang="hr-HR" dirty="0"/>
              <a:t>pojedini enzimi </a:t>
            </a:r>
            <a:r>
              <a:rPr lang="hr-HR" dirty="0" smtClean="0"/>
              <a:t>sistemi  citohrom </a:t>
            </a:r>
            <a:r>
              <a:rPr lang="hr-HR" dirty="0"/>
              <a:t>P450 monooksigenaza punu aktivnost postižu tek oko desete godine života</a:t>
            </a:r>
          </a:p>
        </p:txBody>
      </p:sp>
    </p:spTree>
    <p:extLst>
      <p:ext uri="{BB962C8B-B14F-4D97-AF65-F5344CB8AC3E}">
        <p14:creationId xmlns:p14="http://schemas.microsoft.com/office/powerpoint/2010/main" val="39382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RAZLIKE U IZLUČIVANJU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hr-HR"/>
              <a:t>glomerularna filtracija se povećava do 5. mjeseca</a:t>
            </a:r>
          </a:p>
          <a:p>
            <a:pPr>
              <a:lnSpc>
                <a:spcPct val="160000"/>
              </a:lnSpc>
            </a:pPr>
            <a:r>
              <a:rPr lang="hr-HR"/>
              <a:t>funkcija bubrežnih tubula se u potpunosti uspostavlja na kraju 1. godine</a:t>
            </a:r>
          </a:p>
        </p:txBody>
      </p:sp>
    </p:spTree>
    <p:extLst>
      <p:ext uri="{BB962C8B-B14F-4D97-AF65-F5344CB8AC3E}">
        <p14:creationId xmlns:p14="http://schemas.microsoft.com/office/powerpoint/2010/main" val="90079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RAZLIKE U FARMAKODINAMICI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hr-HR"/>
              <a:t>na mnoge lijekove djeca reagiraju različito u odnosu na odrasle osobe, kako u pogledu terapijskog učinka tako i u pogledu nuspojava</a:t>
            </a:r>
          </a:p>
        </p:txBody>
      </p:sp>
    </p:spTree>
    <p:extLst>
      <p:ext uri="{BB962C8B-B14F-4D97-AF65-F5344CB8AC3E}">
        <p14:creationId xmlns:p14="http://schemas.microsoft.com/office/powerpoint/2010/main" val="7862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RAZLIKE U FARMAKODINAMICI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hr-HR"/>
              <a:t>pri istoj koncentraciji varfarina u plazmi PV je duže što je dijete mlađe</a:t>
            </a:r>
          </a:p>
          <a:p>
            <a:pPr>
              <a:lnSpc>
                <a:spcPct val="140000"/>
              </a:lnSpc>
            </a:pPr>
            <a:r>
              <a:rPr lang="hr-HR"/>
              <a:t>u prisustvu ciklosporina monociti iz dječje krvi dva puta sporije proliferiraju u odnosu na monocite odraslih</a:t>
            </a:r>
          </a:p>
        </p:txBody>
      </p:sp>
    </p:spTree>
    <p:extLst>
      <p:ext uri="{BB962C8B-B14F-4D97-AF65-F5344CB8AC3E}">
        <p14:creationId xmlns:p14="http://schemas.microsoft.com/office/powerpoint/2010/main" val="200528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RAZLIKE U FARMAKODINAMICI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zastoj u rastu uzrokovan kortikosteroidima</a:t>
            </a:r>
          </a:p>
          <a:p>
            <a:r>
              <a:rPr lang="hr-HR" dirty="0"/>
              <a:t>pigmentacija i deformiteti zuba i kosti uzrokovan tetraciklinima</a:t>
            </a:r>
          </a:p>
          <a:p>
            <a:r>
              <a:rPr lang="hr-HR" dirty="0"/>
              <a:t>sindrom sivog djeteta uzrokovan </a:t>
            </a:r>
            <a:r>
              <a:rPr lang="hr-HR" dirty="0" smtClean="0"/>
              <a:t>hloramfenikolom</a:t>
            </a:r>
            <a:endParaRPr lang="hr-HR" dirty="0"/>
          </a:p>
          <a:p>
            <a:r>
              <a:rPr lang="hr-HR" dirty="0"/>
              <a:t>fokomelija uzrokovana talidomidom</a:t>
            </a:r>
          </a:p>
        </p:txBody>
      </p:sp>
    </p:spTree>
    <p:extLst>
      <p:ext uri="{BB962C8B-B14F-4D97-AF65-F5344CB8AC3E}">
        <p14:creationId xmlns:p14="http://schemas.microsoft.com/office/powerpoint/2010/main" val="1547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Latn-RS" dirty="0" smtClean="0"/>
              <a:t>Izbor lijeka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sr-Latn-RS" dirty="0" smtClean="0"/>
              <a:t>a osnovu djelotvornosti i sigurnosti lijeka, ne smije ometati funkciju rasta i razvoja djeteta</a:t>
            </a:r>
          </a:p>
          <a:p>
            <a:r>
              <a:rPr lang="en-US" dirty="0" smtClean="0"/>
              <a:t>N</a:t>
            </a:r>
            <a:r>
              <a:rPr lang="sr-Latn-RS" dirty="0" smtClean="0"/>
              <a:t>ovorođenčad i odojčad veoma osjetljiva na poremećaj ravnoteže tečnosti i elektrolita</a:t>
            </a:r>
          </a:p>
          <a:p>
            <a:r>
              <a:rPr lang="sr-Latn-RS" dirty="0" smtClean="0"/>
              <a:t>“Dijete nije mali čovjek” u fazi izbora lijeka, sve dok se ne dokaže njegova djelotvornost i sigurnost kod djece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Umjesto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farmako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terapijskih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apovjesti</a:t>
            </a: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spremiti odgovore na praktična pitanja 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a li je lijek zaista neophodan?</a:t>
            </a:r>
          </a:p>
          <a:p>
            <a:pPr marL="514350" indent="-514350">
              <a:buAutoNum type="arabicPeriod"/>
            </a:pP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Kojoj grupi lijekova pripada i kako djeluje?</a:t>
            </a:r>
          </a:p>
          <a:p>
            <a:pPr marL="514350" indent="-514350">
              <a:buAutoNum type="arabicPeriod"/>
            </a:pP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Šta zapravo želim da postignem lijekom?</a:t>
            </a:r>
          </a:p>
          <a:p>
            <a:pPr marL="514350" indent="-514350">
              <a:buAutoNum type="arabicPeriod"/>
            </a:pP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Kako ću procjenjivati efikasnost djelovanja lijeka?</a:t>
            </a:r>
          </a:p>
          <a:p>
            <a:pPr marL="514350" indent="-514350">
              <a:buAutoNum type="arabicPeriod"/>
            </a:pP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Kolika doza, kojim putem,koliko dugo davati lijek?</a:t>
            </a:r>
          </a:p>
          <a:p>
            <a:pPr marL="514350" indent="-514350">
              <a:buAutoNum type="arabicPeriod"/>
            </a:pP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Utiče li osnovna bolest na kinetiku, dejstvo ili neželjena dejstva lijeka?</a:t>
            </a:r>
          </a:p>
          <a:p>
            <a:pPr marL="514350" indent="-514350">
              <a:buAutoNum type="arabicPeriod"/>
            </a:pPr>
            <a:r>
              <a:rPr lang="sr-Latn-RS" sz="2800" dirty="0" smtClean="0">
                <a:latin typeface="Times New Roman" pitchFamily="18" charset="0"/>
                <a:cs typeface="Times New Roman" pitchFamily="18" charset="0"/>
              </a:rPr>
              <a:t>Koja neželjena dejstva bolesnik može očekivati i jesu li ona prihvatljiva?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734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Latn-RS" dirty="0" smtClean="0"/>
              <a:t>Doze za djecu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Kad je riječ o provjerenim i bezbjednim lijekovima za primjenu u dječijem dobu prihvatamo stav da “Dijete zapravo jeste mali čovjek”, daju se isti lijekovi kao za odrasle ali su doze manje</a:t>
            </a:r>
          </a:p>
          <a:p>
            <a:r>
              <a:rPr lang="sr-Latn-RS" dirty="0" smtClean="0"/>
              <a:t>Doze za djecu se izračunavaju na osnovu doze za odrasle i na osnovu starosti, TT i površine tijela djeteta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Latn-RS" dirty="0" smtClean="0"/>
              <a:t>Uzrast djeteta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a djecu 2-12 godina - Young-ova formula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sz="2400" b="1" dirty="0" smtClean="0"/>
              <a:t>Doza za djecu= doza za odrasle X uzrast(god.) / uzrast(god.) + 12</a:t>
            </a:r>
          </a:p>
          <a:p>
            <a:pPr>
              <a:buNone/>
            </a:pPr>
            <a:endParaRPr lang="sr-Latn-RS" sz="2400" dirty="0" smtClean="0"/>
          </a:p>
          <a:p>
            <a:r>
              <a:rPr lang="sr-Latn-RS" dirty="0" smtClean="0"/>
              <a:t>Za djecu 0-12 mjeseci - FRIED-ova formula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sz="2400" b="1" dirty="0" smtClean="0"/>
              <a:t>Doza za djecu= doza za odrasle X uzrast(mjesec) / 150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1645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Latn-RS" dirty="0" smtClean="0"/>
              <a:t>Tjelesna težina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Clarck-ova formula: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sz="2400" b="1" dirty="0" smtClean="0"/>
              <a:t>Doza za djecu= doza za odrasle X TT(kg) / 75</a:t>
            </a:r>
          </a:p>
          <a:p>
            <a:pPr>
              <a:buNone/>
            </a:pPr>
            <a:endParaRPr lang="sr-Latn-RS" sz="2400" dirty="0" smtClean="0"/>
          </a:p>
          <a:p>
            <a:r>
              <a:rPr lang="en-US" dirty="0" smtClean="0"/>
              <a:t>N</a:t>
            </a:r>
            <a:r>
              <a:rPr lang="sr-Latn-RS" dirty="0" smtClean="0"/>
              <a:t>edostatci: </a:t>
            </a:r>
          </a:p>
          <a:p>
            <a:pPr>
              <a:buNone/>
            </a:pPr>
            <a:r>
              <a:rPr lang="sr-Latn-RS" sz="2400" dirty="0" smtClean="0"/>
              <a:t>	- djeca imaju brži metabolizam, pa su im potrebno srazmjerno 	veće doze</a:t>
            </a:r>
          </a:p>
          <a:p>
            <a:pPr>
              <a:buNone/>
            </a:pPr>
            <a:r>
              <a:rPr lang="sr-Latn-RS" sz="2400" dirty="0" smtClean="0"/>
              <a:t>	- gojazna djeca, doze izračunate po ovom kriterijumu prevelike (poslužiti se tabli</a:t>
            </a:r>
            <a:r>
              <a:rPr lang="en-US" sz="2400" dirty="0" smtClean="0"/>
              <a:t>c</a:t>
            </a:r>
            <a:r>
              <a:rPr lang="sr-Latn-RS" sz="2400" dirty="0" smtClean="0"/>
              <a:t>ama za idealnu težinu u odnosu na visinu i uzrast</a:t>
            </a:r>
          </a:p>
          <a:p>
            <a:pPr>
              <a:buNone/>
            </a:pPr>
            <a:endParaRPr lang="sr-Latn-RS" sz="2400" dirty="0" smtClean="0"/>
          </a:p>
          <a:p>
            <a:endParaRPr lang="sr-Latn-R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Latn-RS" dirty="0" smtClean="0"/>
              <a:t>Površina tijela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sr-Latn-RS" dirty="0" smtClean="0"/>
              <a:t>ajadekvatnija za određivanje doze lijeka kod dojenčadi, novorođenčadi pa i male djece jer oni imaju srazmjerno veću površinu tijela nego odrasli,pa su im potrebne i srazmjerno veće doze lijeka nego kad bi se računalo preko TT.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sz="2400" b="1" dirty="0" smtClean="0"/>
              <a:t>Doza za djecu= doza za odrasle X površina tijela djeteta (m2)/ 1.8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015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762000"/>
          </a:xfrm>
        </p:spPr>
        <p:txBody>
          <a:bodyPr/>
          <a:lstStyle/>
          <a:p>
            <a:pPr>
              <a:defRPr/>
            </a:pPr>
            <a:r>
              <a:rPr lang="sr-Latn-BA" dirty="0" smtClean="0">
                <a:solidFill>
                  <a:schemeClr val="tx1"/>
                </a:solidFill>
              </a:rPr>
              <a:t>  Starenje i starost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>
              <a:buClr>
                <a:srgbClr val="FFFF00"/>
              </a:buClr>
              <a:defRPr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Starost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je 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razdoblje u životnom vijeku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čovjeka i teško je odrediti tačnu granicu kada je u životu pojedinca nastupila starost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00"/>
              </a:buClr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Doba starosti (SZO): - rana     → „mladi stari”   (65-74)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                                     - srednja → „stari stari”     (75-84)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                                     - pozna → „veoma stari”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(≥ 85) </a:t>
            </a:r>
          </a:p>
          <a:p>
            <a:pPr>
              <a:buClr>
                <a:srgbClr val="FFFF00"/>
              </a:buClr>
              <a:defRPr/>
            </a:pPr>
            <a:endParaRPr lang="sr-Latn-B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53297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sr-Latn-BA" sz="3800" dirty="0" smtClean="0"/>
              <a:t>Upotreba lijekova u gerijatrijskoj populaciji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29200"/>
          </a:xfrm>
        </p:spPr>
        <p:txBody>
          <a:bodyPr/>
          <a:lstStyle/>
          <a:p>
            <a:pPr>
              <a:buClr>
                <a:srgbClr val="FFFF00"/>
              </a:buClr>
              <a:defRPr/>
            </a:pPr>
            <a:r>
              <a:rPr lang="sr-Latn-BA" sz="3000" dirty="0" smtClean="0"/>
              <a:t>Najčešća medicinska intervencija</a:t>
            </a:r>
            <a:r>
              <a:rPr lang="en-US" sz="3000" dirty="0" smtClean="0"/>
              <a:t> </a:t>
            </a:r>
            <a:r>
              <a:rPr lang="sr-Latn-BA" sz="3000" dirty="0" smtClean="0"/>
              <a:t>-</a:t>
            </a:r>
            <a:r>
              <a:rPr lang="en-US" sz="3000" dirty="0" smtClean="0"/>
              <a:t> </a:t>
            </a:r>
            <a:r>
              <a:rPr lang="sr-Latn-BA" sz="3000" dirty="0" smtClean="0"/>
              <a:t>propisivanje lijekova</a:t>
            </a:r>
            <a:endParaRPr lang="en-US" sz="3000" dirty="0" smtClean="0"/>
          </a:p>
          <a:p>
            <a:pPr>
              <a:buClr>
                <a:srgbClr val="FFFF00"/>
              </a:buClr>
              <a:defRPr/>
            </a:pPr>
            <a:r>
              <a:rPr lang="sr-Latn-BA" sz="3000" dirty="0" smtClean="0"/>
              <a:t>Prosječno koristi 4 -5 lijekova na recept, bar 2 lijeka bez recepta, 12-17 recepata godišnje</a:t>
            </a:r>
            <a:r>
              <a:rPr lang="sr-Latn-BA" sz="3000" baseline="30000" dirty="0" smtClean="0"/>
              <a:t>1</a:t>
            </a:r>
            <a:r>
              <a:rPr lang="sr-Latn-BA" sz="3000" dirty="0" smtClean="0"/>
              <a:t> </a:t>
            </a:r>
          </a:p>
          <a:p>
            <a:pPr>
              <a:buClr>
                <a:srgbClr val="FFFF00"/>
              </a:buClr>
              <a:defRPr/>
            </a:pPr>
            <a:r>
              <a:rPr lang="sr-Latn-BA" sz="3000" dirty="0" smtClean="0"/>
              <a:t>Stariji: ≥ 5 lijekova na recept/</a:t>
            </a:r>
            <a:r>
              <a:rPr lang="en-US" sz="3000" dirty="0" smtClean="0"/>
              <a:t>29</a:t>
            </a:r>
            <a:r>
              <a:rPr lang="sr-Latn-BA" sz="3000" dirty="0" smtClean="0"/>
              <a:t>%, ≥ 1 OTC lijek/43%, bar 1 dijetetski preparat/49%</a:t>
            </a:r>
            <a:r>
              <a:rPr lang="sr-Latn-BA" sz="3000" baseline="30000" dirty="0" smtClean="0"/>
              <a:t>2</a:t>
            </a:r>
          </a:p>
          <a:p>
            <a:pPr>
              <a:buClr>
                <a:srgbClr val="FFFF00"/>
              </a:buClr>
              <a:defRPr/>
            </a:pPr>
            <a:r>
              <a:rPr lang="sr-Latn-BA" sz="3000" dirty="0" smtClean="0"/>
              <a:t>Najčešće se koriste lijekovi za liječenje hroničnih bolesti</a:t>
            </a:r>
            <a:endParaRPr lang="sr-Latn-BA" sz="3000" baseline="30000" dirty="0" smtClean="0"/>
          </a:p>
          <a:p>
            <a:pPr>
              <a:buClr>
                <a:srgbClr val="FFFF00"/>
              </a:buClr>
              <a:defRPr/>
            </a:pPr>
            <a:r>
              <a:rPr lang="sr-Latn-BA" sz="3000" dirty="0" smtClean="0"/>
              <a:t>Vanbolnički pacijenti </a:t>
            </a:r>
            <a:r>
              <a:rPr lang="sr-Latn-BA" sz="3000" dirty="0"/>
              <a:t>n</a:t>
            </a:r>
            <a:r>
              <a:rPr lang="sr-Latn-BA" sz="3000" dirty="0" smtClean="0"/>
              <a:t>ajčešće koriste analgetike, diuretike, antihipertenzive i druge lijekove za KV sistem, sedative i oralne antidijabetike</a:t>
            </a:r>
            <a:r>
              <a:rPr lang="sr-Latn-BA" sz="3000" baseline="30000" dirty="0" smtClean="0"/>
              <a:t>3</a:t>
            </a:r>
          </a:p>
          <a:p>
            <a:pPr>
              <a:defRPr/>
            </a:pPr>
            <a:endParaRPr lang="en-US" baseline="30000" dirty="0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0" y="6400800"/>
            <a:ext cx="9144000" cy="3810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sr-Latn-BA" sz="1800" baseline="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BA" sz="1800" smtClean="0">
                <a:latin typeface="Times New Roman" pitchFamily="18" charset="0"/>
                <a:cs typeface="Times New Roman" pitchFamily="18" charset="0"/>
              </a:rPr>
              <a:t> Perko </a:t>
            </a:r>
            <a:r>
              <a:rPr lang="sr-Latn-BA" sz="1800" i="1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. M</a:t>
            </a:r>
            <a:r>
              <a:rPr lang="sr-Latn-BA" sz="1800" smtClean="0">
                <a:latin typeface="Times New Roman" pitchFamily="18" charset="0"/>
                <a:cs typeface="Times New Roman" pitchFamily="18" charset="0"/>
              </a:rPr>
              <a:t>edix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sr-Latn-BA" sz="1800" smtClean="0">
                <a:latin typeface="Times New Roman" pitchFamily="18" charset="0"/>
                <a:cs typeface="Times New Roman" pitchFamily="18" charset="0"/>
              </a:rPr>
              <a:t>05; </a:t>
            </a:r>
            <a:r>
              <a:rPr lang="sr-Latn-BA" sz="180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BA" sz="1800" smtClean="0">
                <a:latin typeface="Times New Roman" pitchFamily="18" charset="0"/>
                <a:cs typeface="Times New Roman" pitchFamily="18" charset="0"/>
              </a:rPr>
              <a:t> Qato </a:t>
            </a:r>
            <a:r>
              <a:rPr lang="sr-Latn-BA" sz="1800" i="1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sr-Latn-BA" sz="1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BA" sz="1800" i="1" smtClean="0">
                <a:latin typeface="Times New Roman" pitchFamily="18" charset="0"/>
                <a:cs typeface="Times New Roman" pitchFamily="18" charset="0"/>
              </a:rPr>
              <a:t>JAMA</a:t>
            </a:r>
            <a:r>
              <a:rPr lang="sr-Latn-BA" sz="1800" smtClean="0">
                <a:latin typeface="Times New Roman" pitchFamily="18" charset="0"/>
                <a:cs typeface="Times New Roman" pitchFamily="18" charset="0"/>
              </a:rPr>
              <a:t> 2008; </a:t>
            </a:r>
            <a:r>
              <a:rPr lang="sr-Latn-BA" sz="1800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BA" sz="1800" smtClean="0">
                <a:latin typeface="Times New Roman" pitchFamily="18" charset="0"/>
                <a:cs typeface="Times New Roman" pitchFamily="18" charset="0"/>
              </a:rPr>
              <a:t> Malik </a:t>
            </a:r>
            <a:r>
              <a:rPr lang="sr-Latn-BA" sz="1800" i="1" smtClean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sr-Latn-BA" sz="1800" smtClean="0">
                <a:latin typeface="Times New Roman" pitchFamily="18" charset="0"/>
                <a:cs typeface="Times New Roman" pitchFamily="18" charset="0"/>
              </a:rPr>
              <a:t>. J Am Geriatr </a:t>
            </a:r>
            <a:r>
              <a:rPr lang="sr-Latn-BA" sz="1800" i="1" smtClean="0">
                <a:latin typeface="Times New Roman" pitchFamily="18" charset="0"/>
                <a:cs typeface="Times New Roman" pitchFamily="18" charset="0"/>
              </a:rPr>
              <a:t>Soc </a:t>
            </a:r>
            <a:r>
              <a:rPr lang="sr-Latn-BA" sz="1800" smtClean="0">
                <a:latin typeface="Times New Roman" pitchFamily="18" charset="0"/>
                <a:cs typeface="Times New Roman" pitchFamily="18" charset="0"/>
              </a:rPr>
              <a:t>2003</a:t>
            </a:r>
            <a:endParaRPr lang="en-US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4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BA" sz="3800" dirty="0" smtClean="0"/>
              <a:t>Upotreba lijekova </a:t>
            </a:r>
            <a:r>
              <a:rPr lang="sr-Latn-BA" sz="3800" dirty="0"/>
              <a:t>u gerijatrijskoj populaciji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685800"/>
            <a:ext cx="9525000" cy="6400800"/>
          </a:xfrm>
        </p:spPr>
        <p:txBody>
          <a:bodyPr/>
          <a:lstStyle/>
          <a:p>
            <a:pPr>
              <a:buClr>
                <a:srgbClr val="FFFF00"/>
              </a:buClr>
              <a:defRPr/>
            </a:pPr>
            <a:r>
              <a:rPr lang="sr-Latn-BA" sz="3000" dirty="0" smtClean="0"/>
              <a:t>Oblasti problema u vezi sa upotrebom lijekova kod starih osoba (SZO, 1981):</a:t>
            </a:r>
          </a:p>
          <a:p>
            <a:pPr marL="914400" lvl="1" indent="-514350"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lang="sr-Latn-BA" dirty="0" smtClean="0"/>
              <a:t>multipla terapija i prekomjerno propisivanje</a:t>
            </a:r>
          </a:p>
          <a:p>
            <a:pPr marL="914400" lvl="1" indent="-514350"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lang="sr-Latn-BA" dirty="0" smtClean="0"/>
              <a:t>izmjenjeno djelovanje lijekova u starijoj životnoj dobi</a:t>
            </a:r>
          </a:p>
          <a:p>
            <a:pPr marL="914400" lvl="1" indent="-514350"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lang="sr-Latn-BA" dirty="0" smtClean="0"/>
              <a:t>povišena incidenca neželjenih dejstava lijekova radi rastućeg broja potrebnih lijekova</a:t>
            </a:r>
          </a:p>
          <a:p>
            <a:pPr marL="914400" lvl="1" indent="-514350">
              <a:buClr>
                <a:srgbClr val="FFFF00"/>
              </a:buClr>
              <a:buSzPct val="80000"/>
              <a:buFont typeface="+mj-lt"/>
              <a:buAutoNum type="arabicPeriod"/>
              <a:defRPr/>
            </a:pPr>
            <a:r>
              <a:rPr lang="sr-Latn-BA" dirty="0" smtClean="0"/>
              <a:t>neredovno uzimanje/slaba komplijansa </a:t>
            </a:r>
            <a:endParaRPr lang="sr-Latn-BA" sz="3000" dirty="0" smtClean="0"/>
          </a:p>
          <a:p>
            <a:pPr lvl="1">
              <a:buClr>
                <a:srgbClr val="FFFF00"/>
              </a:buClr>
              <a:defRPr/>
            </a:pPr>
            <a:r>
              <a:rPr lang="sr-Latn-BA" dirty="0" smtClean="0"/>
              <a:t>Neodgovarajuća upotreba lijekova</a:t>
            </a:r>
            <a:r>
              <a:rPr lang="sr-Latn-BA" baseline="30000" dirty="0" smtClean="0"/>
              <a:t>1</a:t>
            </a:r>
            <a:r>
              <a:rPr lang="sr-Latn-BA" dirty="0" smtClean="0"/>
              <a:t>: </a:t>
            </a:r>
          </a:p>
          <a:p>
            <a:pPr lvl="2" indent="-34290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sr-Latn-BA" dirty="0" smtClean="0"/>
              <a:t>nedostatak klinički indikovanih lijekova</a:t>
            </a:r>
          </a:p>
          <a:p>
            <a:pPr lvl="2" indent="-34290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sr-Latn-BA" dirty="0" smtClean="0"/>
              <a:t>upotreba lijekova bez kliničke indikacije</a:t>
            </a:r>
          </a:p>
          <a:p>
            <a:pPr lvl="2" indent="-34290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sr-Latn-BA" dirty="0" smtClean="0"/>
              <a:t>pogrešna upotreba klinički indikovanih lijekova</a:t>
            </a:r>
            <a:r>
              <a:rPr lang="sr-Latn-BA" sz="2000" dirty="0" smtClean="0"/>
              <a:t> (doza/trajanje liječenja)</a:t>
            </a:r>
            <a:endParaRPr lang="en-US" sz="2000" dirty="0" smtClean="0"/>
          </a:p>
          <a:p>
            <a:pPr marL="800100" lvl="2" indent="0">
              <a:buSzPct val="100000"/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800100" lvl="2" indent="0">
              <a:buSzPct val="100000"/>
              <a:buFont typeface="Wingdings" pitchFamily="2" charset="2"/>
              <a:buNone/>
              <a:defRPr/>
            </a:pPr>
            <a:r>
              <a:rPr lang="sr-Latn-BA" sz="1800" baseline="30000" dirty="0" smtClean="0">
                <a:effectLst/>
                <a:cs typeface="Times New Roman" pitchFamily="18" charset="0"/>
              </a:rPr>
              <a:t>1</a:t>
            </a:r>
            <a:r>
              <a:rPr lang="sr-Latn-BA" sz="1800" dirty="0" smtClean="0">
                <a:effectLst/>
                <a:cs typeface="Times New Roman" pitchFamily="18" charset="0"/>
              </a:rPr>
              <a:t> Hanlon </a:t>
            </a:r>
            <a:r>
              <a:rPr lang="sr-Latn-BA" sz="1800" i="1" dirty="0" smtClean="0">
                <a:effectLst/>
                <a:cs typeface="Times New Roman" pitchFamily="18" charset="0"/>
              </a:rPr>
              <a:t>et al. </a:t>
            </a:r>
            <a:r>
              <a:rPr lang="sr-Latn-BA" sz="1800" dirty="0" smtClean="0">
                <a:effectLst/>
                <a:cs typeface="Times New Roman" pitchFamily="18" charset="0"/>
              </a:rPr>
              <a:t>J Am Geriatr Soc  2001</a:t>
            </a:r>
          </a:p>
          <a:p>
            <a:pPr marL="800100" lvl="2" indent="0">
              <a:buSzPct val="100000"/>
              <a:buFont typeface="Wingdings" pitchFamily="2" charset="2"/>
              <a:buNone/>
              <a:defRPr/>
            </a:pPr>
            <a:endParaRPr lang="sr-Latn-BA" dirty="0" smtClean="0"/>
          </a:p>
          <a:p>
            <a:pPr marL="800100" lvl="2" indent="0">
              <a:buSzPct val="100000"/>
              <a:buFont typeface="Wingdings" pitchFamily="2" charset="2"/>
              <a:buNone/>
              <a:defRPr/>
            </a:pPr>
            <a:endParaRPr lang="sr-Latn-BA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58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Latn-RS" dirty="0" smtClean="0"/>
              <a:t>Propisivanje lijekova starim 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Latn-RS" b="1" dirty="0" smtClean="0"/>
              <a:t>U toku starenja:</a:t>
            </a:r>
          </a:p>
          <a:p>
            <a:r>
              <a:rPr lang="sr-Latn-RS" dirty="0" smtClean="0"/>
              <a:t> mjenja se osjetljivost organizma na lijekove (pogotovo CNS),</a:t>
            </a:r>
          </a:p>
          <a:p>
            <a:r>
              <a:rPr lang="sr-Latn-RS" dirty="0" smtClean="0"/>
              <a:t> usporava se eliminacija,</a:t>
            </a:r>
          </a:p>
          <a:p>
            <a:r>
              <a:rPr lang="sr-Latn-RS" dirty="0" smtClean="0"/>
              <a:t> smanjuje sa sadržaj vode u organizmu, atrofiraju plemenita tkiva i srazmjerno se povećava masno tkivo</a:t>
            </a:r>
          </a:p>
          <a:p>
            <a:r>
              <a:rPr lang="sr-Latn-RS" dirty="0" smtClean="0"/>
              <a:t>usporava se cirkulacija kroz vitalne organe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7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Latn-RS" dirty="0" smtClean="0"/>
              <a:t>Propisivanje lijekova starim 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sr-Latn-RS" dirty="0" smtClean="0"/>
          </a:p>
          <a:p>
            <a:pPr algn="just">
              <a:buNone/>
            </a:pPr>
            <a:endParaRPr lang="sr-Latn-RS" dirty="0" smtClean="0"/>
          </a:p>
          <a:p>
            <a:pPr algn="just">
              <a:buNone/>
            </a:pPr>
            <a:r>
              <a:rPr lang="sr-Latn-RS" dirty="0" smtClean="0"/>
              <a:t>Uobičajene doze lijekova za odrasle prouzrokuju više konc. lijeka u plazmi i sporije se eliminišu zato postoji potreba da se smanje doze lijeka za stare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Latn-RS" dirty="0" smtClean="0"/>
              <a:t>Propisivanje lijekova starim 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Stari ljudi su naročito osjetljivi na:</a:t>
            </a:r>
          </a:p>
          <a:p>
            <a:pPr>
              <a:buNone/>
            </a:pPr>
            <a:r>
              <a:rPr lang="sr-Latn-RS" dirty="0" smtClean="0"/>
              <a:t>-nefrotoksične lijekove i dehidraciju (diuretici, aminoglikozidi, digitalis...).</a:t>
            </a:r>
          </a:p>
          <a:p>
            <a:r>
              <a:rPr lang="sr-Latn-RS" dirty="0" smtClean="0"/>
              <a:t>Mentalne sposobnosti,funkcije čula i koordinacija mišića su poremećene (teškoće da redovno i tačno uzimaju lijek)</a:t>
            </a:r>
          </a:p>
          <a:p>
            <a:r>
              <a:rPr lang="en-US" dirty="0" smtClean="0"/>
              <a:t>V</a:t>
            </a:r>
            <a:r>
              <a:rPr lang="sr-Latn-RS" dirty="0" smtClean="0"/>
              <a:t>eći broj hroničnih bolesti zahtjeva stalno uzimanje velikog br. lijekova (povećava se br. NRL i težina, interakcija, hospitalizacija)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Umjesto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farmako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terapijskih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apovjesti</a:t>
            </a: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3600" dirty="0" smtClean="0">
                <a:latin typeface="Times New Roman" pitchFamily="18" charset="0"/>
                <a:cs typeface="Times New Roman" pitchFamily="18" charset="0"/>
              </a:rPr>
              <a:t>spremiti odgovore na praktična pitanja 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8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. Kakva je vjerovatnoća za interakcije sa drugim lijekovima ili hranom?</a:t>
            </a:r>
          </a:p>
          <a:p>
            <a:pPr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9.Kakav je stav bolesnika prema lijeku: hoće li ga uzimati redovno i pravilno?</a:t>
            </a:r>
          </a:p>
          <a:p>
            <a:pPr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10. Da li bi se mogao propisati jeftiniji lijek?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Latn-RS" dirty="0" smtClean="0"/>
              <a:t>Propisivanje lijekova starim 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sr-Latn-RS" sz="3600" b="1" dirty="0" smtClean="0"/>
              <a:t>Lijekovi ne mogu da budu zamjena za kvalitetnu njegu, ishranu i socijalni status. Zato:</a:t>
            </a:r>
          </a:p>
          <a:p>
            <a:pPr algn="just"/>
            <a:r>
              <a:rPr lang="sr-Latn-RS" sz="2400" b="1" dirty="0" smtClean="0"/>
              <a:t>ako noge malo otiču ne propisivati odmah diuretike, savjetovati kretanje i elastične čarape</a:t>
            </a:r>
          </a:p>
          <a:p>
            <a:pPr algn="just"/>
            <a:r>
              <a:rPr lang="en-US" sz="2400" b="1" dirty="0" smtClean="0"/>
              <a:t>R</a:t>
            </a:r>
            <a:r>
              <a:rPr lang="sr-Latn-RS" sz="2400" b="1" dirty="0" smtClean="0"/>
              <a:t>aznovrsnu ishranu ne mogu zamjeniti multivitamini </a:t>
            </a:r>
          </a:p>
          <a:p>
            <a:pPr algn="just"/>
            <a:r>
              <a:rPr lang="en-US" sz="2400" b="1" dirty="0" smtClean="0"/>
              <a:t>U</a:t>
            </a:r>
            <a:r>
              <a:rPr lang="sr-Latn-RS" sz="2400" b="1" dirty="0" smtClean="0"/>
              <a:t>samljenost i tegobe koje iz nje proističu (glavobolja, nesanica, depresija i sl.) ne treba dugoročno rješavati analgeticima i psihofarmacima (NRL)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83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graničenja u izboru lijekova starim osobama  (SZO)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3600" dirty="0" smtClean="0"/>
              <a:t>Ne treba propisivati starim sledeće lijekove:</a:t>
            </a:r>
          </a:p>
          <a:p>
            <a:pPr>
              <a:buNone/>
            </a:pPr>
            <a:endParaRPr lang="sr-Latn-RS" dirty="0" smtClean="0"/>
          </a:p>
          <a:p>
            <a:pPr>
              <a:buFontTx/>
              <a:buChar char="-"/>
            </a:pPr>
            <a:r>
              <a:rPr lang="sr-Latn-RS" dirty="0" smtClean="0"/>
              <a:t>fenilbutazon (aplastična anemija)</a:t>
            </a:r>
          </a:p>
          <a:p>
            <a:pPr>
              <a:buFontTx/>
              <a:buChar char="-"/>
            </a:pPr>
            <a:r>
              <a:rPr lang="sr-Latn-RS" dirty="0" smtClean="0"/>
              <a:t>pentazocin (konfuzija)</a:t>
            </a:r>
          </a:p>
          <a:p>
            <a:pPr>
              <a:buFontTx/>
              <a:buChar char="-"/>
            </a:pPr>
            <a:r>
              <a:rPr lang="sr-Latn-RS" dirty="0" smtClean="0"/>
              <a:t>hlorpropamid (hipoglikemija)</a:t>
            </a:r>
          </a:p>
          <a:p>
            <a:pPr>
              <a:buFontTx/>
              <a:buChar char="-"/>
            </a:pPr>
            <a:r>
              <a:rPr lang="en-US" dirty="0" smtClean="0"/>
              <a:t>N</a:t>
            </a:r>
            <a:r>
              <a:rPr lang="sr-Latn-RS" dirty="0" smtClean="0"/>
              <a:t>itrofurantoin (periferna neuropatija)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graničenja u izboru lijekova starim osobama  (SZO)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/>
              <a:t>Smanjiti dozu kada se propisuju slijedeći lijekovi:</a:t>
            </a:r>
          </a:p>
          <a:p>
            <a:pPr>
              <a:buNone/>
            </a:pPr>
            <a:endParaRPr lang="sr-Latn-RS" sz="3600" dirty="0" smtClean="0"/>
          </a:p>
          <a:p>
            <a:pPr>
              <a:buFontTx/>
              <a:buChar char="-"/>
            </a:pPr>
            <a:r>
              <a:rPr lang="sr-Latn-RS" sz="2800" dirty="0" smtClean="0"/>
              <a:t>aminoglikozidni antibiotici (oto- i nefrotoksičnost</a:t>
            </a:r>
          </a:p>
          <a:p>
            <a:pPr>
              <a:buFontTx/>
              <a:buChar char="-"/>
            </a:pPr>
            <a:r>
              <a:rPr lang="sr-Latn-RS" sz="2800" dirty="0" smtClean="0"/>
              <a:t>digoksin (povećana toksičnost)</a:t>
            </a:r>
          </a:p>
          <a:p>
            <a:pPr>
              <a:buFontTx/>
              <a:buChar char="-"/>
            </a:pPr>
            <a:r>
              <a:rPr lang="sr-Latn-RS" sz="2800" dirty="0" smtClean="0"/>
              <a:t>tiroksin (kardiotoksičnosti, infarkt!)</a:t>
            </a:r>
          </a:p>
          <a:p>
            <a:pPr>
              <a:buFontTx/>
              <a:buChar char="-"/>
            </a:pPr>
            <a:r>
              <a:rPr lang="sr-Latn-RS" sz="2800" dirty="0" smtClean="0"/>
              <a:t>vitamin D (nefrotoksičnost)</a:t>
            </a:r>
          </a:p>
          <a:p>
            <a:pPr>
              <a:buFontTx/>
              <a:buChar char="-"/>
            </a:pPr>
            <a:r>
              <a:rPr lang="sr-Latn-RS" sz="2800" dirty="0" smtClean="0"/>
              <a:t>metoklopramid (konfuzije)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32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r-Latn-RS" dirty="0" smtClean="0"/>
              <a:t>Neželjena dejstva lijekova kod starih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entalna konfuzija (psihofarmaci, hipnotici,antiholinergici, ali i mnogi drugi lijekovi)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adovi i frakture (posledica primjene antihipertenziva, mnogih psihofarmaka koji dovode do inkoordinacije mišića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pstipacija (neadekvatna ishrana i nepokretnost ali i lijekovi : verapamil,triciklični antidepresivi, antiholinergici..)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r-Latn-RS" dirty="0" smtClean="0"/>
              <a:t>Neželjena dejstva lijekova kod starih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sz="2800" dirty="0" smtClean="0"/>
          </a:p>
          <a:p>
            <a:endParaRPr lang="sr-Latn-RS" sz="2800" dirty="0" smtClean="0"/>
          </a:p>
          <a:p>
            <a:r>
              <a:rPr lang="en-US" sz="2800" dirty="0" smtClean="0"/>
              <a:t>P</a:t>
            </a:r>
            <a:r>
              <a:rPr lang="sr-Latn-RS" sz="2800" dirty="0" smtClean="0"/>
              <a:t>oremećaj mokrenja (retencija, antiholinergici)</a:t>
            </a:r>
          </a:p>
          <a:p>
            <a:r>
              <a:rPr lang="en-US" sz="2800" dirty="0" smtClean="0"/>
              <a:t>K</a:t>
            </a:r>
            <a:r>
              <a:rPr lang="sr-Latn-RS" sz="2800" dirty="0" smtClean="0"/>
              <a:t>rvarenja iz GIT (NSAIL)</a:t>
            </a:r>
          </a:p>
          <a:p>
            <a:r>
              <a:rPr lang="en-US" sz="2800" dirty="0" smtClean="0"/>
              <a:t>O</a:t>
            </a:r>
            <a:r>
              <a:rPr lang="sr-Latn-RS" sz="2800" dirty="0" smtClean="0"/>
              <a:t>štećenje kostne srži (sulfonamidske komb.,mianserin)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50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Latn-RS" dirty="0" smtClean="0"/>
              <a:t>Prioriteti i uputstva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rvo liječiti akutnu bolest ili poremećaj koji se može popraviti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oboljšati opšte stanje (hidratacija, otklanjanje bola)</a:t>
            </a:r>
          </a:p>
          <a:p>
            <a:r>
              <a:rPr lang="en-US" dirty="0" smtClean="0"/>
              <a:t>R</a:t>
            </a:r>
            <a:r>
              <a:rPr lang="sr-Latn-RS" dirty="0" smtClean="0"/>
              <a:t>azmotriti mogućnost liječenja pratećih bolesti koje predstavljaju faktore rizika za teške komplikacije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Latn-RS" dirty="0" smtClean="0"/>
              <a:t>Prioriteti i uputstva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ažljivo procjeniti stanje bolesnika (ranije bolesti i lijekove koje uzima)</a:t>
            </a:r>
          </a:p>
          <a:p>
            <a:r>
              <a:rPr lang="en-US" dirty="0" smtClean="0"/>
              <a:t>B</a:t>
            </a:r>
            <a:r>
              <a:rPr lang="sr-Latn-RS" dirty="0" smtClean="0"/>
              <a:t>olesnika gledati integralno a ne kao skup bolesti i simptoma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uziti izbor lijekova na efikasne i dokazano bezbjedne kod starih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manjiti dozu u početku za 50% doze odraslih,pa prilagođavati postignutom efektu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Latn-RS" dirty="0" smtClean="0"/>
              <a:t>Prioriteti i uputstva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ojednostaviti režim doziranja (ne propisivati više od 3 lijeka, po mogućnosti da se uzimaju 1 ili 2 puta dnevno)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putstvo dati usmeno i pismeno pacijentu</a:t>
            </a:r>
          </a:p>
          <a:p>
            <a:r>
              <a:rPr lang="en-US" dirty="0" smtClean="0"/>
              <a:t>I</a:t>
            </a:r>
            <a:r>
              <a:rPr lang="sr-Latn-RS" dirty="0" smtClean="0"/>
              <a:t>zbjegavati propisivanje kapi, ½ ili ¼ tablete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pozoriti da tabl. </a:t>
            </a:r>
            <a:r>
              <a:rPr lang="en-US" dirty="0" smtClean="0"/>
              <a:t>I</a:t>
            </a:r>
            <a:r>
              <a:rPr lang="sr-Latn-RS" dirty="0" smtClean="0"/>
              <a:t>li kaps. </a:t>
            </a:r>
            <a:r>
              <a:rPr lang="en-US" dirty="0" smtClean="0"/>
              <a:t>u</a:t>
            </a:r>
            <a:r>
              <a:rPr lang="sr-Latn-RS" dirty="0" smtClean="0"/>
              <a:t>zimaju sa punom čašom vode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spostaviti dobar odnos sa bolesnikom (compliance-saradljivost)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48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7017CBE-6092-4BBC-9071-0875796BA37A}"/>
              </a:ext>
            </a:extLst>
          </p:cNvPr>
          <p:cNvSpPr/>
          <p:nvPr/>
        </p:nvSpPr>
        <p:spPr>
          <a:xfrm>
            <a:off x="5225784" y="5049801"/>
            <a:ext cx="38216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Hvala</a:t>
            </a:r>
            <a:r>
              <a:rPr lang="en-US" sz="4400" b="1" spc="5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400" b="1" spc="5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</a:t>
            </a:r>
            <a:r>
              <a:rPr lang="en-US" sz="4400" b="1" spc="5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pa</a:t>
            </a:r>
            <a:r>
              <a:rPr lang="sr-Latn-RS" sz="4400" b="1" spc="5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žnji</a:t>
            </a:r>
            <a:endParaRPr lang="en-US" sz="4400" b="1" spc="5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A69D38-E632-4EBC-80F6-6CC128D57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" y="1179898"/>
            <a:ext cx="5085436" cy="3413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018477-B8A2-4326-9FE3-DAEE99F3C44D}"/>
              </a:ext>
            </a:extLst>
          </p:cNvPr>
          <p:cNvSpPr txBox="1"/>
          <p:nvPr/>
        </p:nvSpPr>
        <p:spPr>
          <a:xfrm>
            <a:off x="1981045" y="6246525"/>
            <a:ext cx="517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00" b="1" dirty="0">
                <a:solidFill>
                  <a:schemeClr val="bg1"/>
                </a:solidFill>
              </a:rPr>
              <a:t>УНИВЕРЗИТЕТ У БАЊОЈ ЛУЦИ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UNIVERSITY OF BANJA LUKA</a:t>
            </a:r>
            <a:endParaRPr lang="sr-Cyrl-RS" sz="700" dirty="0">
              <a:solidFill>
                <a:schemeClr val="bg1"/>
              </a:solidFill>
            </a:endParaRPr>
          </a:p>
          <a:p>
            <a:pPr algn="ctr"/>
            <a:r>
              <a:rPr lang="sr-Cyrl-RS" sz="900" b="1" dirty="0">
                <a:solidFill>
                  <a:schemeClr val="bg1"/>
                </a:solidFill>
              </a:rPr>
              <a:t>МЕДИЦИНСКИ ФАКУЛТЕТ</a:t>
            </a:r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FACULTY OF MEDICINE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84B2255-571B-4F9A-99D6-0087520C1E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18" y="6237210"/>
            <a:ext cx="601679" cy="594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09B409D-BE59-4492-A449-CF8EEE1D7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99" y="6272669"/>
            <a:ext cx="446194" cy="5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Latn-RS" dirty="0" smtClean="0"/>
              <a:t>Šta svaki bolesnik treba da zna?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Od čega boluje i razlog za propisivanje lijeka?</a:t>
            </a:r>
          </a:p>
          <a:p>
            <a:r>
              <a:rPr lang="sr-Latn-RS" dirty="0" smtClean="0"/>
              <a:t>Cilj liječenja: da li se liječi bolest ili samo ublažavaju simptomi</a:t>
            </a:r>
          </a:p>
          <a:p>
            <a:r>
              <a:rPr lang="sr-Latn-RS" dirty="0" smtClean="0"/>
              <a:t>Važnost redovnog uzimanja lijeka, kada i kako uzima lijek, koliko će trajati terapijska kura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ada može očekivati neposredenu korist od terapije</a:t>
            </a:r>
          </a:p>
          <a:p>
            <a:r>
              <a:rPr lang="sr-Latn-RS" dirty="0" smtClean="0"/>
              <a:t>Kakve posledice mogu nastati ako zaboravi dozu  i šta da preduzme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sr-Latn-RS" dirty="0" smtClean="0"/>
              <a:t>Šta svaki bolesnik treba da zna?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Kako da prepozna neželjena dejstva i šta da preduzme</a:t>
            </a:r>
          </a:p>
          <a:p>
            <a:r>
              <a:rPr lang="sr-Latn-RS" dirty="0" smtClean="0"/>
              <a:t>Da li lijek utiče na sposobnost upravljanja vozilom?</a:t>
            </a:r>
          </a:p>
          <a:p>
            <a:r>
              <a:rPr lang="sr-Latn-RS" dirty="0" smtClean="0"/>
              <a:t>Da li postoje interakcije lijekova koje uzima i alkohola?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pic>
        <p:nvPicPr>
          <p:cNvPr id="5" name="Picture 4" descr="logo mF no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0070" y="0"/>
            <a:ext cx="963930" cy="1130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5800" y="762000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SARADLJIVOST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8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pic>
        <p:nvPicPr>
          <p:cNvPr id="5" name="Picture 4" descr="logo mF no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0070" y="0"/>
            <a:ext cx="963930" cy="1130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66800" y="914400"/>
            <a:ext cx="449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SARADLJIVOST: ČINIOCI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pic>
        <p:nvPicPr>
          <p:cNvPr id="5" name="Picture 4" descr="logo mF no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0070" y="0"/>
            <a:ext cx="963930" cy="1130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66800" y="914400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SARADLJIVOST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1970</Words>
  <Application>Microsoft Office PowerPoint</Application>
  <PresentationFormat>On-screen Show (4:3)</PresentationFormat>
  <Paragraphs>245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Neophodni elementi za izbor lijeka</vt:lpstr>
      <vt:lpstr>Umjesto farmakoterapijskih zapovjesti spremiti odgovore na praktična pitanja I</vt:lpstr>
      <vt:lpstr>Umjesto farmakoterapijskih zapovjesti spremiti odgovore na praktična pitanja II</vt:lpstr>
      <vt:lpstr>Šta svaki bolesnik treba da zna? I</vt:lpstr>
      <vt:lpstr>Šta svaki bolesnik treba da zna? II</vt:lpstr>
      <vt:lpstr>PowerPoint Presentation</vt:lpstr>
      <vt:lpstr>PowerPoint Presentation</vt:lpstr>
      <vt:lpstr>PowerPoint Presentation</vt:lpstr>
      <vt:lpstr>PowerPoint Presentation</vt:lpstr>
      <vt:lpstr>Propisivanje lijekova djeci</vt:lpstr>
      <vt:lpstr>DOB DJETETA</vt:lpstr>
      <vt:lpstr>DJECA SU TERAPIJSKA SIROČAD</vt:lpstr>
      <vt:lpstr>PowerPoint Presentation</vt:lpstr>
      <vt:lpstr>PowerPoint Presentation</vt:lpstr>
      <vt:lpstr>FARMAKOKINETIČKE OSOBINE KOD DJECE</vt:lpstr>
      <vt:lpstr>RAZLIKE U APSORPCIJI</vt:lpstr>
      <vt:lpstr>RAZLIKE U APSORPCIJI</vt:lpstr>
      <vt:lpstr>RAZLIKE U APSORPCIJI</vt:lpstr>
      <vt:lpstr>RAZLIKE U APSORPCIJI</vt:lpstr>
      <vt:lpstr>RAZLIKE U APSORPCIJI</vt:lpstr>
      <vt:lpstr>RAZLIKE U DISTRIBUCIJI</vt:lpstr>
      <vt:lpstr>RAZLIKE U DISTRIBUCIJI</vt:lpstr>
      <vt:lpstr>RAZLIKE U METABOLIZMU</vt:lpstr>
      <vt:lpstr>RAZLIKE U IZLUČIVANJU</vt:lpstr>
      <vt:lpstr>RAZLIKE U FARMAKODINAMICI</vt:lpstr>
      <vt:lpstr>RAZLIKE U FARMAKODINAMICI</vt:lpstr>
      <vt:lpstr>RAZLIKE U FARMAKODINAMICI</vt:lpstr>
      <vt:lpstr>Izbor lijeka</vt:lpstr>
      <vt:lpstr>Doze za djecu</vt:lpstr>
      <vt:lpstr>Uzrast djeteta </vt:lpstr>
      <vt:lpstr>Tjelesna težina</vt:lpstr>
      <vt:lpstr>Površina tijela</vt:lpstr>
      <vt:lpstr>  Starenje i starost</vt:lpstr>
      <vt:lpstr>Upotreba lijekova u gerijatrijskoj populaciji</vt:lpstr>
      <vt:lpstr>Upotreba lijekova u gerijatrijskoj populaciji</vt:lpstr>
      <vt:lpstr>Propisivanje lijekova starim  I</vt:lpstr>
      <vt:lpstr>Propisivanje lijekova starim  II</vt:lpstr>
      <vt:lpstr>Propisivanje lijekova starim  III</vt:lpstr>
      <vt:lpstr>Propisivanje lijekova starim  IV</vt:lpstr>
      <vt:lpstr>Ograničenja u izboru lijekova starim osobama  (SZO)</vt:lpstr>
      <vt:lpstr>Ograničenja u izboru lijekova starim osobama  (SZO)</vt:lpstr>
      <vt:lpstr>Neželjena dejstva lijekova kod starih I</vt:lpstr>
      <vt:lpstr>Neželjena dejstva lijekova kod starih II</vt:lpstr>
      <vt:lpstr>Prioriteti i uputstva</vt:lpstr>
      <vt:lpstr>Prioriteti i uputstva II</vt:lpstr>
      <vt:lpstr>Prioriteti i uputstva III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pc</cp:lastModifiedBy>
  <cp:revision>109</cp:revision>
  <dcterms:created xsi:type="dcterms:W3CDTF">2017-11-08T08:09:10Z</dcterms:created>
  <dcterms:modified xsi:type="dcterms:W3CDTF">2020-11-11T09:54:54Z</dcterms:modified>
</cp:coreProperties>
</file>