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2"/>
  </p:notesMasterIdLst>
  <p:sldIdLst>
    <p:sldId id="27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1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F6EA-26B4-4DA5-B697-9969159E7EA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F44-D452-4C61-97C3-7DA124440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B4A78-C32D-49CA-A945-E585F446140B}" type="slidenum">
              <a:rPr lang="sr-Latn-CS" altLang="en-US" smtClean="0"/>
              <a:pPr/>
              <a:t>2</a:t>
            </a:fld>
            <a:endParaRPr lang="sr-Latn-C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54567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5BB5F-3267-4AD3-B299-1FDCBDDB1A0E}" type="slidenum">
              <a:rPr lang="sr-Latn-CS" altLang="en-US" smtClean="0"/>
              <a:pPr/>
              <a:t>22</a:t>
            </a:fld>
            <a:endParaRPr lang="sr-Latn-C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45542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29F3B8-CF4A-4051-9B10-2AF0D547EF6B}" type="slidenum">
              <a:rPr lang="sr-Latn-CS" altLang="en-US" smtClean="0"/>
              <a:pPr/>
              <a:t>23</a:t>
            </a:fld>
            <a:endParaRPr lang="sr-Latn-C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246437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94BFB-71E6-4862-BA32-8ABDD8F21F30}" type="slidenum">
              <a:rPr lang="sr-Latn-CS" altLang="en-US" smtClean="0"/>
              <a:pPr/>
              <a:t>24</a:t>
            </a:fld>
            <a:endParaRPr lang="sr-Latn-C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12520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D4FA7A-9FEB-4964-BF3A-EAA8A75E4ED9}" type="slidenum">
              <a:rPr lang="sr-Latn-CS" altLang="en-US" smtClean="0"/>
              <a:pPr/>
              <a:t>25</a:t>
            </a:fld>
            <a:endParaRPr lang="sr-Latn-C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60381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60E1E-906A-4985-978A-5D1EF472481F}" type="slidenum">
              <a:rPr lang="sr-Latn-CS" altLang="en-US" smtClean="0"/>
              <a:pPr/>
              <a:t>26</a:t>
            </a:fld>
            <a:endParaRPr lang="sr-Latn-C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283389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AB140B-10EA-4552-AEE2-8F7857DD296D}" type="slidenum">
              <a:rPr lang="sr-Latn-CS" altLang="en-US" smtClean="0"/>
              <a:pPr/>
              <a:t>27</a:t>
            </a:fld>
            <a:endParaRPr lang="sr-Latn-C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384411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B02CAC-F26D-4B5C-95AF-900D904806E0}" type="slidenum">
              <a:rPr lang="sr-Latn-CS" altLang="en-US" smtClean="0"/>
              <a:pPr/>
              <a:t>28</a:t>
            </a:fld>
            <a:endParaRPr lang="sr-Latn-C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250139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E2A49-278E-4BDA-8707-B8213E8C00BF}" type="slidenum">
              <a:rPr lang="sr-Latn-CS" altLang="en-US" smtClean="0"/>
              <a:pPr/>
              <a:t>29</a:t>
            </a:fld>
            <a:endParaRPr lang="sr-Latn-C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311603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23AAE1-DE4E-4658-BF82-867303B8B076}" type="slidenum">
              <a:rPr lang="sr-Latn-CS" altLang="en-US" smtClean="0"/>
              <a:pPr/>
              <a:t>30</a:t>
            </a:fld>
            <a:endParaRPr lang="sr-Latn-C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376497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EF3BF3-4481-47E2-A2C7-D386858AA643}" type="slidenum">
              <a:rPr lang="sr-Latn-CS" altLang="en-US" smtClean="0"/>
              <a:pPr/>
              <a:t>31</a:t>
            </a:fld>
            <a:endParaRPr lang="sr-Latn-C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229273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FA0E5E-215E-43B0-AF1C-A09F5B83A876}" type="slidenum">
              <a:rPr lang="sr-Latn-CS" altLang="en-US" smtClean="0"/>
              <a:pPr/>
              <a:t>3</a:t>
            </a:fld>
            <a:endParaRPr lang="sr-Latn-C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294427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B6878A-8044-4475-91AD-36E2C8683866}" type="slidenum">
              <a:rPr lang="sr-Latn-CS" altLang="en-US" smtClean="0"/>
              <a:pPr/>
              <a:t>9</a:t>
            </a:fld>
            <a:endParaRPr lang="sr-Latn-C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9423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6A8C1F-4E0D-4BA2-8C4A-C717431132CF}" type="slidenum">
              <a:rPr lang="sr-Latn-CS" altLang="en-US" smtClean="0"/>
              <a:pPr/>
              <a:t>15</a:t>
            </a:fld>
            <a:endParaRPr lang="sr-Latn-C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337868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5B6060-931D-48F8-9948-08275BB16DD1}" type="slidenum">
              <a:rPr lang="sr-Latn-CS" altLang="en-US" smtClean="0"/>
              <a:pPr/>
              <a:t>16</a:t>
            </a:fld>
            <a:endParaRPr lang="sr-Latn-C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190674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47BD54-738B-401B-B07B-36F590A58FF1}" type="slidenum">
              <a:rPr lang="sr-Latn-CS" altLang="en-US" smtClean="0"/>
              <a:pPr/>
              <a:t>18</a:t>
            </a:fld>
            <a:endParaRPr lang="sr-Latn-C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427014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2CD52C-3C70-4226-89C3-D69C12648A41}" type="slidenum">
              <a:rPr lang="sr-Latn-CS" altLang="en-US" smtClean="0"/>
              <a:pPr/>
              <a:t>19</a:t>
            </a:fld>
            <a:endParaRPr lang="sr-Latn-C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246784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31AD6D-2E42-4B0D-9795-D808DAE0E3D3}" type="slidenum">
              <a:rPr lang="sr-Latn-CS" altLang="en-US" smtClean="0"/>
              <a:pPr/>
              <a:t>20</a:t>
            </a:fld>
            <a:endParaRPr lang="sr-Latn-C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altLang="en-US" smtClean="0"/>
          </a:p>
        </p:txBody>
      </p:sp>
    </p:spTree>
    <p:extLst>
      <p:ext uri="{BB962C8B-B14F-4D97-AF65-F5344CB8AC3E}">
        <p14:creationId xmlns:p14="http://schemas.microsoft.com/office/powerpoint/2010/main" val="414020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en-US" smtClean="0"/>
              <a:t>Antibiotik concentrations above MIK provide killing of bacteria</a:t>
            </a:r>
          </a:p>
          <a:p>
            <a:r>
              <a:rPr lang="hr-HR" altLang="en-US" smtClean="0"/>
              <a:t>Killing of bacteria is’t isntant,  cetrain duration (time) of MIC allows to antibotice to act and kill </a:t>
            </a:r>
          </a:p>
          <a:p>
            <a:endParaRPr lang="hr-HR" altLang="en-US" smtClean="0"/>
          </a:p>
        </p:txBody>
      </p:sp>
      <p:sp>
        <p:nvSpPr>
          <p:cNvPr id="39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98A56F-9443-47E8-9F6C-42C46A221DC3}" type="slidenum">
              <a:rPr lang="hr-HR" altLang="en-US" smtClean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hr-HR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4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A79-DDBE-4D0B-913C-96E29529865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F1FD-B482-4E83-B3FB-51B18A09EF2C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806-D936-478B-AF64-D73DCFF5F7F6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5"/>
          <p:cNvGrpSpPr>
            <a:grpSpLocks/>
          </p:cNvGrpSpPr>
          <p:nvPr userDrawn="1"/>
        </p:nvGrpSpPr>
        <p:grpSpPr bwMode="auto">
          <a:xfrm>
            <a:off x="0" y="0"/>
            <a:ext cx="9144000" cy="1955800"/>
            <a:chOff x="-1" y="0"/>
            <a:chExt cx="9144001" cy="1955290"/>
          </a:xfrm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-1" y="0"/>
              <a:ext cx="9144001" cy="195529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Arial Narrow" pitchFamily="-112" charset="0"/>
                <a:ea typeface="ＭＳ Ｐゴシック" pitchFamily="-112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-1" y="1688660"/>
              <a:ext cx="9142414" cy="253934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696C6F"/>
                </a:gs>
                <a:gs pos="100000">
                  <a:srgbClr val="122031"/>
                </a:gs>
              </a:gsLst>
              <a:lin ang="16200000" scaled="1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noProof="1">
                <a:solidFill>
                  <a:schemeClr val="tx2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72390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863A-2DC2-4BBD-8DB4-DE139A8E0712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0497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346-6ED4-41AE-ABDC-76B79DEEA66B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B0AC-821B-48FC-916B-7F7E509A47DD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02E-17F3-46D2-8209-2F13EA501011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E83-E9D7-4E16-950F-1872409135A4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D0B-4DC6-42AD-9ECA-FCAE5BD2D561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E203-5910-4708-AF1C-D8F6E02F8F10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98F-E423-45DF-8BDB-27BA356B2750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9C9-800D-4430-8527-CADB0147BEAD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96FF-2FE7-4B4A-86A7-089E2B07BFEE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E8601D-C1EC-4117-A63D-BE06A36A281A}"/>
              </a:ext>
            </a:extLst>
          </p:cNvPr>
          <p:cNvSpPr/>
          <p:nvPr/>
        </p:nvSpPr>
        <p:spPr>
          <a:xfrm>
            <a:off x="83221" y="1370255"/>
            <a:ext cx="790653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Racionalna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endParaRPr lang="sr-Latn-BA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36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3600" b="1" spc="5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36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3600" b="1" spc="5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sr-Latn-BA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Svjetlana </a:t>
            </a:r>
            <a:r>
              <a:rPr lang="sr-Latn-B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Stoisavljević</a:t>
            </a:r>
            <a:r>
              <a:rPr lang="sr-Latn-C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-Šatara</a:t>
            </a:r>
          </a:p>
          <a:p>
            <a:pPr algn="r">
              <a:defRPr/>
            </a:pPr>
            <a:r>
              <a:rPr lang="sr-Latn-C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farmakologiju, </a:t>
            </a:r>
            <a:endParaRPr lang="en-GB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sr-Latn-C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fakultet</a:t>
            </a:r>
            <a:endParaRPr lang="en-US" sz="24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53ED6-F4BF-4037-B559-098F20616C42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8752ED-730C-4F47-8DA7-EB092EA0D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ED642F-0A58-4082-9DC3-716F4ADC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889000" y="2755900"/>
            <a:ext cx="2946400" cy="29464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50000">
                <a:srgbClr val="8B8B8B"/>
              </a:gs>
              <a:gs pos="100000">
                <a:srgbClr val="12203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  <a:defRPr/>
            </a:pPr>
            <a:endParaRPr lang="en-US" noProof="1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22531" name="Picture 10" descr="20100802_Medical_ther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8621"/>
          <a:stretch>
            <a:fillRect/>
          </a:stretch>
        </p:blipFill>
        <p:spPr bwMode="auto">
          <a:xfrm>
            <a:off x="990600" y="2860675"/>
            <a:ext cx="274637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>
              <a:solidFill>
                <a:srgbClr val="171717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>
              <a:solidFill>
                <a:srgbClr val="171717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400" y="2755900"/>
            <a:ext cx="4343400" cy="2946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  <a:defRPr/>
            </a:pPr>
            <a:endParaRPr lang="en-US" noProof="1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32775" name="Titel 16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855662"/>
          </a:xfrm>
          <a:extLst/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hr-HR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primenjivati antibiotike kod virusnih infekcija i ferbilnih stanja koja nisu prouzrokovana infekcijom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US" dirty="0" smtClean="0">
              <a:latin typeface="Arial Narrow" pitchFamily="-112" charset="0"/>
              <a:ea typeface="ＭＳ Ｐゴシック" pitchFamily="-112" charset="-128"/>
            </a:endParaRPr>
          </a:p>
        </p:txBody>
      </p:sp>
      <p:sp>
        <p:nvSpPr>
          <p:cNvPr id="22536" name="Tekstboks 12"/>
          <p:cNvSpPr txBox="1">
            <a:spLocks noChangeArrowheads="1"/>
          </p:cNvSpPr>
          <p:nvPr/>
        </p:nvSpPr>
        <p:spPr bwMode="auto">
          <a:xfrm>
            <a:off x="4111625" y="3113088"/>
            <a:ext cx="419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Specifična etiološka dijagnoza se može postaviti na osnovu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kliničke slike,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analize krvi,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toka bolesti,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altLang="en-US" sz="1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mikrobiološkog nalaza (bris,  krv,  mokraća, sputum,  likvor)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r-HR" altLang="en-US" sz="1800" b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a-DK" altLang="en-US" sz="1400">
              <a:solidFill>
                <a:srgbClr val="7F7F7F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Odluka o antibiotskom liječenju: </a:t>
            </a:r>
            <a:b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kontrolna lista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>
          <a:xfrm>
            <a:off x="755650" y="1773238"/>
            <a:ext cx="8388350" cy="489585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vjerovatnosti bakterijske infekcije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mjesta infekcije/patogena koji je uključen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antibiotske osjetljivosti pretpostavljenog patogena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Provjera podataka o prijašnjoj antibiotskoj terapiji/rezistenciji</a:t>
            </a:r>
          </a:p>
          <a:p>
            <a:pPr marL="514350" indent="-51435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Provjera važnih predispozicijskih faktora domaćina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Odabrati lijek s</a:t>
            </a:r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najužim antibakterijskim spektrom</a:t>
            </a:r>
          </a:p>
        </p:txBody>
      </p:sp>
    </p:spTree>
    <p:extLst>
      <p:ext uri="{BB962C8B-B14F-4D97-AF65-F5344CB8AC3E}">
        <p14:creationId xmlns:p14="http://schemas.microsoft.com/office/powerpoint/2010/main" val="7251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239000" cy="887413"/>
          </a:xfrm>
        </p:spPr>
        <p:txBody>
          <a:bodyPr/>
          <a:lstStyle/>
          <a:p>
            <a:pPr algn="ctr">
              <a:defRPr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Racionalni izbor antibiotika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088" y="1447800"/>
            <a:ext cx="805815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Odgovoriti na pitanja: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je širok spektar odabranog antibiotika?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li je  odabrani antibiotik baktericidan ili bakteriostatik?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su najvažnije nuspojave odabranog antibiotika?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se lijek metabolizuje i izlučuje? Treba li prilagoditi dozu?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Koja je cijena odabranog antibiotika?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1524000" y="404813"/>
            <a:ext cx="6019800" cy="8159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r-H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Antibakterijski spektar nekih </a:t>
            </a:r>
            <a:r>
              <a:rPr lang="en-GB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hr-H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antibiotika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755650" y="1828800"/>
          <a:ext cx="8137525" cy="41513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337"/>
                <a:gridCol w="1454673"/>
                <a:gridCol w="1627505"/>
                <a:gridCol w="1627505"/>
                <a:gridCol w="1627505"/>
              </a:tblGrid>
              <a:tr h="579078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                 Spektar </a:t>
                      </a:r>
                    </a:p>
                    <a:p>
                      <a:r>
                        <a:rPr lang="en-GB" sz="1600" b="1" dirty="0" err="1" smtClean="0"/>
                        <a:t>grupa</a:t>
                      </a:r>
                      <a:r>
                        <a:rPr lang="hr-HR" sz="1600" b="1" dirty="0" smtClean="0"/>
                        <a:t> </a:t>
                      </a:r>
                    </a:p>
                  </a:txBody>
                  <a:tcPr marL="91447" marR="91447" marT="45708" marB="45708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Uski </a:t>
                      </a:r>
                    </a:p>
                    <a:p>
                      <a:endParaRPr lang="hr-HR" sz="1600" dirty="0"/>
                    </a:p>
                  </a:txBody>
                  <a:tcPr marL="91447" marR="91447" marT="45708" marB="4570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Umjereni</a:t>
                      </a:r>
                      <a:endParaRPr lang="hr-HR" sz="1600" dirty="0"/>
                    </a:p>
                  </a:txBody>
                  <a:tcPr marL="91447" marR="91447" marT="45708" marB="4570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Široki</a:t>
                      </a:r>
                      <a:r>
                        <a:rPr lang="hr-HR" sz="1600" baseline="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/>
                        <a:t>Vrlo široki</a:t>
                      </a:r>
                      <a:endParaRPr lang="hr-HR" sz="1600" dirty="0"/>
                    </a:p>
                  </a:txBody>
                  <a:tcPr marL="91447" marR="91447" marT="45708" marB="45708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4135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Penicilini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Penicilin G/V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Amoksicilin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Amoksicilin</a:t>
                      </a:r>
                      <a:r>
                        <a:rPr lang="hr-HR" sz="1600" dirty="0" smtClean="0"/>
                        <a:t> - </a:t>
                      </a:r>
                    </a:p>
                    <a:p>
                      <a:r>
                        <a:rPr lang="hr-HR" sz="1600" dirty="0" smtClean="0"/>
                        <a:t>        </a:t>
                      </a:r>
                      <a:r>
                        <a:rPr lang="hr-HR" sz="1600" dirty="0" err="1" smtClean="0"/>
                        <a:t>kalvulanat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Tikarcilin</a:t>
                      </a:r>
                      <a:r>
                        <a:rPr lang="hr-HR" sz="1600" dirty="0" smtClean="0"/>
                        <a:t>-  </a:t>
                      </a:r>
                    </a:p>
                    <a:p>
                      <a:r>
                        <a:rPr lang="hr-HR" sz="1600" dirty="0" smtClean="0"/>
                        <a:t>      </a:t>
                      </a:r>
                      <a:r>
                        <a:rPr lang="hr-HR" sz="1600" dirty="0" err="1" smtClean="0"/>
                        <a:t>klavulanat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</a:tr>
              <a:tr h="627093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Cefalosporini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Cefaleksin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Cefuroksim</a:t>
                      </a:r>
                      <a:r>
                        <a:rPr lang="hr-HR" sz="1600" dirty="0" smtClean="0"/>
                        <a:t> -</a:t>
                      </a:r>
                      <a:r>
                        <a:rPr lang="hr-HR" sz="1600" dirty="0" err="1" smtClean="0"/>
                        <a:t>aksetil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Ceftriakson</a:t>
                      </a:r>
                      <a:r>
                        <a:rPr lang="hr-HR" sz="1600" baseline="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Cefepim</a:t>
                      </a:r>
                      <a:r>
                        <a:rPr lang="hr-HR" sz="160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</a:tr>
              <a:tr h="418062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Fluorokinoloni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Cipofloksacin</a:t>
                      </a:r>
                      <a:r>
                        <a:rPr lang="hr-HR" sz="1600" baseline="0" dirty="0" smtClean="0"/>
                        <a:t> 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Levofloksacin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Moksifloksacin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</a:tr>
              <a:tr h="418062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Glikopeptidi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err="1" smtClean="0"/>
                        <a:t>Vankomicin</a:t>
                      </a:r>
                      <a:r>
                        <a:rPr lang="hr-HR" sz="1600" dirty="0" smtClean="0"/>
                        <a:t> </a:t>
                      </a:r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</a:tr>
              <a:tr h="418062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Makrolidi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err="1" smtClean="0"/>
                        <a:t>Azitromicin</a:t>
                      </a:r>
                      <a:endParaRPr lang="hr-HR" sz="1600" dirty="0" smtClean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</a:tr>
              <a:tr h="487742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Tetraciklini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Doksiciklin</a:t>
                      </a:r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</a:tr>
              <a:tr h="579078">
                <a:tc>
                  <a:txBody>
                    <a:bodyPr/>
                    <a:lstStyle/>
                    <a:p>
                      <a:r>
                        <a:rPr lang="hr-HR" sz="1600" b="1" dirty="0" err="1" smtClean="0"/>
                        <a:t>Karbapenemi</a:t>
                      </a:r>
                      <a:r>
                        <a:rPr lang="hr-HR" sz="1600" b="1" dirty="0" smtClean="0"/>
                        <a:t> </a:t>
                      </a:r>
                      <a:endParaRPr lang="hr-HR" sz="1600" b="1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47" marR="91447" marT="45708" marB="45708"/>
                </a:tc>
                <a:tc>
                  <a:txBody>
                    <a:bodyPr/>
                    <a:lstStyle/>
                    <a:p>
                      <a:r>
                        <a:rPr lang="hr-HR" sz="1600" dirty="0" err="1" smtClean="0"/>
                        <a:t>Impenem</a:t>
                      </a:r>
                      <a:endParaRPr lang="hr-HR" sz="1600" dirty="0" smtClean="0"/>
                    </a:p>
                    <a:p>
                      <a:r>
                        <a:rPr lang="hr-HR" sz="1600" dirty="0" err="1" smtClean="0"/>
                        <a:t>Meropenem</a:t>
                      </a:r>
                      <a:r>
                        <a:rPr lang="hr-HR" sz="1600" baseline="0" dirty="0" smtClean="0"/>
                        <a:t> </a:t>
                      </a:r>
                      <a:endParaRPr lang="hr-HR" sz="1600" dirty="0" smtClean="0"/>
                    </a:p>
                  </a:txBody>
                  <a:tcPr marL="91447" marR="91447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87338"/>
            <a:ext cx="5638800" cy="11604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 koji utiču </a:t>
            </a:r>
            <a:r>
              <a:rPr lang="hr-H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izbor antibiotika</a:t>
            </a:r>
            <a:endParaRPr lang="hr-HR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</a:rPr>
              <a:t> </a:t>
            </a: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mjesto i tip infekcije </a:t>
            </a:r>
            <a:endParaRPr lang="en-GB" altLang="en-US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izolat i njegova osjetljivost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izvor infekcije (vanbolničke, bolničke)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faktori domaćina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(starost,imuni status,trudnoća,dojenje, oboljenja)</a:t>
            </a:r>
            <a:endParaRPr lang="hr-HR" altLang="en-US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faktori</a:t>
            </a:r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strani lijeka</a:t>
            </a:r>
            <a:r>
              <a:rPr lang="sr-Latn-C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(FK/FD osobine,NRL,interakcije, cijena</a:t>
            </a:r>
            <a:endParaRPr lang="hr-HR" altLang="en-US" sz="2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5791200" cy="990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zbor antibiotika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Empirijska terapija (iskustveno)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Ciljana terapija (p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 identifikovanom uzročniku i antibiogramu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Osetljivost bakterija na antibiotike: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 disk-pločica (antibiogram)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kvantitativni podaci: MIK i MBK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sa antibiogramom: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nemogućnost adekvatnog uzorakovanja (pneumonija)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kontaminacija uzoraka (Staphylococcus epidermidis)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 specijalne kultivacije (npr. Legionella)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diskr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panca aktivnosti antibiotika in vivo i in vitro</a:t>
            </a:r>
          </a:p>
        </p:txBody>
      </p:sp>
    </p:spTree>
    <p:extLst>
      <p:ext uri="{BB962C8B-B14F-4D97-AF65-F5344CB8AC3E}">
        <p14:creationId xmlns:p14="http://schemas.microsoft.com/office/powerpoint/2010/main" val="31173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4953000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Baktericid ili bakteriostatik: 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imunološki status (neutropenija) i vrsta infekcije (meningitis)</a:t>
            </a:r>
          </a:p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bolesnika: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alergija na lek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starost/uzrast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farmakokinetski faktori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funkcija bubrega i jetre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trudnoća i dojenje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farmakogenetika: izonijazid (acetilacija)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lokalizacija infekcije</a:t>
            </a:r>
          </a:p>
        </p:txBody>
      </p:sp>
    </p:spTree>
    <p:extLst>
      <p:ext uri="{BB962C8B-B14F-4D97-AF65-F5344CB8AC3E}">
        <p14:creationId xmlns:p14="http://schemas.microsoft.com/office/powerpoint/2010/main" val="11517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181600"/>
            <a:ext cx="8229600" cy="762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r-HR" altLang="en-US" sz="2800" smtClean="0">
                <a:solidFill>
                  <a:schemeClr val="tx1"/>
                </a:solidFill>
              </a:rPr>
              <a:t>* </a:t>
            </a:r>
            <a:r>
              <a:rPr lang="hr-HR" alt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određenoj koncentraciji na neke sojeve mikroorganizama mogu djelovati i kao baktericidi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sz="half" idx="1"/>
          </p:nvPr>
        </p:nvGraphicFramePr>
        <p:xfrm>
          <a:off x="395288" y="476250"/>
          <a:ext cx="8229600" cy="43862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BAKTERICIDI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BAKTERIOSTATICI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penicilini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eritromicin*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cefalosporini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linkomicin/klindamicin*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aminoglikozidi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tetraciklin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vankomicin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hloramfenikol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hinoloni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sulfonamidi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metronidazol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52400"/>
            <a:ext cx="4572000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antibitika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Poželjna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pik-koncentracija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4MIC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normalnih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imunoloških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1MIC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imunosupresivnih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8-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16MIC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teško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prolaze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u:</a:t>
            </a:r>
          </a:p>
          <a:p>
            <a:pPr lvl="1"/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očnu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vodicu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prostatu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mozak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spinalnu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tečnost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sr-Latn-B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scese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dreniraj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gnoj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Duža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terapija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osteomijelitisa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(min. 4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nedelje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inficiranih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zalistaka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nagomilavanje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fibrinu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stranog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veštački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fagocitima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mikobakterije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legionele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sl.)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zahtevaju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ekove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penetriraju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ćelije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Imunološki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status: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neutropenija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(&lt;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0.5x10</a:t>
            </a:r>
            <a:r>
              <a:rPr lang="en-US" altLang="en-US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/L),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asplenija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287338"/>
            <a:ext cx="4191000" cy="9318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Empirijska terapija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846263"/>
            <a:ext cx="7543800" cy="4325937"/>
          </a:xfrm>
        </p:spPr>
        <p:txBody>
          <a:bodyPr/>
          <a:lstStyle/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erovatnoće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nepoznat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izolovan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siguran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bakterijskoj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uzmi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uzorak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mikrobilogiju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formuliši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mikrobilošku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dijagnozu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erovatni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uzročnik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odredi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v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erovatno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elovao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mikrobioloških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altLang="en-US" sz="2400" dirty="0" err="1" smtClean="0"/>
              <a:t>a</a:t>
            </a:r>
            <a:r>
              <a:rPr lang="sr-Latn-BA" altLang="en-US" sz="2400" dirty="0" smtClean="0"/>
              <a:t>?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890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85800" y="354013"/>
            <a:ext cx="777240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Izolacija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antibiotika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iz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mikroorganizama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zemlji</a:t>
            </a:r>
            <a:r>
              <a:rPr lang="sr-Latn-C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š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ta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	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uvodjenje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klini</a:t>
            </a:r>
            <a:r>
              <a:rPr lang="sr-Latn-C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č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ku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prim</a:t>
            </a:r>
            <a:r>
              <a:rPr lang="sr-Latn-BA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enu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1948.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Hlortetraciklin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1948.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Hloramfenikol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Bolivija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Bartz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1948.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Cefalosporini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obale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Sardinije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Brotzu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1949.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Streptomicin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Selman Abraham Waksman </a:t>
            </a: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1952.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Nobelova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nagrada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za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otkri</a:t>
            </a:r>
            <a:r>
              <a:rPr lang="sr-Latn-C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ć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streptomicina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1952.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Eritromicin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Filipinski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arhipelag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McGuire</a:t>
            </a: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1956.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Vankomicin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Indonezija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Indija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McCormick</a:t>
            </a:r>
          </a:p>
          <a:p>
            <a:pPr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1956.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Azomicin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prete</a:t>
            </a:r>
            <a:r>
              <a:rPr lang="sr-Latn-C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č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metronidazola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Horie</a:t>
            </a:r>
            <a:endParaRPr lang="en-US" alt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267" name="Picture 3" descr="waks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3352800"/>
            <a:ext cx="1189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obel Prize Med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399" y="304800"/>
            <a:ext cx="4847897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Doziranje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maksimiziranje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dužine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izloženosti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(slab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doziranja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maksimiziranje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(1-2 puta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dnevno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Farmakokinetiski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značajni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doziranje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Maksimalna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Poluvr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Površina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AUC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MIC/MBC</a:t>
            </a:r>
          </a:p>
        </p:txBody>
      </p:sp>
    </p:spTree>
    <p:extLst>
      <p:ext uri="{BB962C8B-B14F-4D97-AF65-F5344CB8AC3E}">
        <p14:creationId xmlns:p14="http://schemas.microsoft.com/office/powerpoint/2010/main" val="31136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042988" y="0"/>
            <a:ext cx="726281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GB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uslovi</a:t>
            </a:r>
            <a:r>
              <a:rPr lang="hr-HR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terapijskog uspjeha</a:t>
            </a:r>
            <a:r>
              <a:rPr lang="hr-H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(koristeći uobičajeno doziranje antibotika)</a:t>
            </a:r>
          </a:p>
        </p:txBody>
      </p:sp>
      <p:sp>
        <p:nvSpPr>
          <p:cNvPr id="38915" name="Rezervirano mjesto sadržaja 2"/>
          <p:cNvSpPr>
            <a:spLocks noGrp="1"/>
          </p:cNvSpPr>
          <p:nvPr>
            <p:ph idx="1"/>
          </p:nvPr>
        </p:nvSpPr>
        <p:spPr>
          <a:xfrm>
            <a:off x="179388" y="1773238"/>
            <a:ext cx="8964612" cy="1871662"/>
          </a:xfrm>
        </p:spPr>
        <p:txBody>
          <a:bodyPr/>
          <a:lstStyle/>
          <a:p>
            <a:pPr lvl="1"/>
            <a:r>
              <a:rPr lang="hr-HR" altLang="en-US" dirty="0" smtClean="0"/>
              <a:t> </a:t>
            </a:r>
            <a:r>
              <a:rPr lang="hr-H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postizanje serumske konc.antibiotika iznad MIK-a</a:t>
            </a:r>
          </a:p>
          <a:p>
            <a:pPr lvl="3"/>
            <a:endParaRPr lang="hr-HR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ovakvih koncentracija kroz dovoljno dugo vrijeme nakon primjene</a:t>
            </a:r>
          </a:p>
        </p:txBody>
      </p:sp>
      <p:pic>
        <p:nvPicPr>
          <p:cNvPr id="38916" name="Picture 4" descr="http://img.medscape.com/article/767/071/767071-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71800"/>
            <a:ext cx="3898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Pravokutnik 6"/>
          <p:cNvSpPr>
            <a:spLocks noChangeArrowheads="1"/>
          </p:cNvSpPr>
          <p:nvPr/>
        </p:nvSpPr>
        <p:spPr bwMode="auto">
          <a:xfrm>
            <a:off x="6156325" y="5589588"/>
            <a:ext cx="20875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Vrijeme iznad MIK</a:t>
            </a:r>
          </a:p>
        </p:txBody>
      </p:sp>
      <p:sp>
        <p:nvSpPr>
          <p:cNvPr id="38918" name="TekstniOkvir 7"/>
          <p:cNvSpPr txBox="1">
            <a:spLocks noChangeArrowheads="1"/>
          </p:cNvSpPr>
          <p:nvPr/>
        </p:nvSpPr>
        <p:spPr bwMode="auto">
          <a:xfrm>
            <a:off x="5795963" y="5157788"/>
            <a:ext cx="282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Količina antibiotika iznad MIK </a:t>
            </a:r>
          </a:p>
        </p:txBody>
      </p:sp>
      <p:sp>
        <p:nvSpPr>
          <p:cNvPr id="38919" name="TekstniOkvir 8"/>
          <p:cNvSpPr txBox="1">
            <a:spLocks noChangeArrowheads="1"/>
          </p:cNvSpPr>
          <p:nvPr/>
        </p:nvSpPr>
        <p:spPr bwMode="auto">
          <a:xfrm>
            <a:off x="1331913" y="3789363"/>
            <a:ext cx="2286000" cy="7683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>
                <a:solidFill>
                  <a:schemeClr val="tx1"/>
                </a:solidFill>
                <a:latin typeface="Times New Roman" panose="02020603050405020304" pitchFamily="18" charset="0"/>
              </a:rPr>
              <a:t>Što je niži MIK,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>
                <a:solidFill>
                  <a:schemeClr val="tx1"/>
                </a:solidFill>
                <a:latin typeface="Times New Roman" panose="02020603050405020304" pitchFamily="18" charset="0"/>
              </a:rPr>
              <a:t>uspješnija je terapija</a:t>
            </a:r>
          </a:p>
        </p:txBody>
      </p:sp>
      <p:sp>
        <p:nvSpPr>
          <p:cNvPr id="38920" name="TekstniOkvir 9"/>
          <p:cNvSpPr txBox="1">
            <a:spLocks noChangeArrowheads="1"/>
          </p:cNvSpPr>
          <p:nvPr/>
        </p:nvSpPr>
        <p:spPr bwMode="auto">
          <a:xfrm>
            <a:off x="1331913" y="5300663"/>
            <a:ext cx="2286000" cy="76993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>
                <a:solidFill>
                  <a:schemeClr val="tx1"/>
                </a:solidFill>
                <a:latin typeface="Times New Roman" panose="02020603050405020304" pitchFamily="18" charset="0"/>
              </a:rPr>
              <a:t>Što je veća AUC,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>
                <a:solidFill>
                  <a:schemeClr val="tx1"/>
                </a:solidFill>
                <a:latin typeface="Times New Roman" panose="02020603050405020304" pitchFamily="18" charset="0"/>
              </a:rPr>
              <a:t>uspješnija je terapija</a:t>
            </a:r>
          </a:p>
        </p:txBody>
      </p:sp>
      <p:sp>
        <p:nvSpPr>
          <p:cNvPr id="38921" name="TekstniOkvir 7"/>
          <p:cNvSpPr txBox="1">
            <a:spLocks noChangeArrowheads="1"/>
          </p:cNvSpPr>
          <p:nvPr/>
        </p:nvSpPr>
        <p:spPr bwMode="auto">
          <a:xfrm>
            <a:off x="5508625" y="3933825"/>
            <a:ext cx="275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Vršna koncentracija antibiotika</a:t>
            </a:r>
          </a:p>
        </p:txBody>
      </p:sp>
    </p:spTree>
    <p:extLst>
      <p:ext uri="{BB962C8B-B14F-4D97-AF65-F5344CB8AC3E}">
        <p14:creationId xmlns:p14="http://schemas.microsoft.com/office/powerpoint/2010/main" val="16673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5486400" cy="8382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Postantibiotski efekat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uklanjanja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razmnožavaju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sati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oporavka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(+)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deluju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(-)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sinteze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nukleinskih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kiselina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karbapenemi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Mehanizam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zavisi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bakterija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uslova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inkubacije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dr.)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odbrambenih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snaga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vivo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</a:t>
            </a:r>
            <a:r>
              <a:rPr lang="sl-SI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žniji, Le)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izlaganja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5486400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Postantibiotski efekat</a:t>
            </a:r>
            <a:r>
              <a:rPr lang="sr-Latn-C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sr-Latn-C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Grupa I antibiotika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Važnija je koncentracija od vremena dejstva (Concentration-dependent killing)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eren do produžen PAE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Aminoglikozidi, fluorohinoloni, metronidazol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Grupa II antibiotika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Dejstvo više zavisi od vremena izloženosti l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eku a manje od koncentracije (Time-dependent killing)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Minimalan do um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eren PAE</a:t>
            </a:r>
          </a:p>
          <a:p>
            <a:pPr lvl="3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Beta-laktami, makrolidi, klindamicin</a:t>
            </a:r>
          </a:p>
          <a:p>
            <a:pPr lvl="2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 PA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azitromicin, glikopeptidi, tetraciklini</a:t>
            </a:r>
          </a:p>
        </p:txBody>
      </p:sp>
    </p:spTree>
    <p:extLst>
      <p:ext uri="{BB962C8B-B14F-4D97-AF65-F5344CB8AC3E}">
        <p14:creationId xmlns:p14="http://schemas.microsoft.com/office/powerpoint/2010/main" val="1164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87338"/>
            <a:ext cx="4038600" cy="10080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Doziranje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 antibiotika u krvi korelira sa antimikrobnim dejstvom.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Maksimalna koncentracija (pik):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uzorci se uzimaju posle 30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(i.v.), 1h (i.m), 1-2h (p.o.)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Minimalna koncentracija (korito, engl. trough):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naredne doze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Monitoring/individualizacija doziranja: toksični antibiotici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aminoglikozidi: amikacin, gentamicin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glikopeptidi: vankomicin</a:t>
            </a:r>
          </a:p>
        </p:txBody>
      </p:sp>
    </p:spTree>
    <p:extLst>
      <p:ext uri="{BB962C8B-B14F-4D97-AF65-F5344CB8AC3E}">
        <p14:creationId xmlns:p14="http://schemas.microsoft.com/office/powerpoint/2010/main" val="16893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228600"/>
            <a:ext cx="3810000" cy="838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Trajanje terapije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univerzalnog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odredjuje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empirijski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zavisi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organizma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Kratkotrajno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cistitis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dana),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putnička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dijareja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dana),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negonoroični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uretritis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 dana)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(10-14 dana),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streptokokni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faringitis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 dana),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sinuzitis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(10-14 dana)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Dugotrajno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endokarditis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(28 dana),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osteomijelitis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(42 dana)</a:t>
            </a:r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teške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dana od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afebrilnosti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81000"/>
            <a:ext cx="6019800" cy="8382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Kombinovanje antibiotika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ečenje m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ešovitih infekcije (npr. abdominalna sepsa)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cefalosporini (gram negativni) + metronidazol (anaerobi)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Teške infekcije nepoznatog uzročnika ("pokrivanje spektra")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penumonija: cefalosporini (gram pozitivni i negativni respiratorni patogeni) + makrolidi (mikoplazme, hlamidije)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Pojačanje antibakterijskog dejstva: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penicilini + aminoglikozidi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Sprečavanje selekcije rezistentih sojeva (antituberkulotici)</a:t>
            </a:r>
          </a:p>
        </p:txBody>
      </p:sp>
    </p:spTree>
    <p:extLst>
      <p:ext uri="{BB962C8B-B14F-4D97-AF65-F5344CB8AC3E}">
        <p14:creationId xmlns:p14="http://schemas.microsoft.com/office/powerpoint/2010/main" val="36365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87338"/>
            <a:ext cx="4800600" cy="10080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Rizici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kombinovanja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toksičnosti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nefrotoksičnost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vankomicin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gentamicin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Selekcija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rezistentnih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sojeva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širokog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troškova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lečenja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bolničke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ekove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odvaja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antibiotike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efikasnosti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bakteriostatik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baktericid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3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87338"/>
            <a:ext cx="4724400" cy="9318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846263"/>
            <a:ext cx="7543800" cy="4325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Prevencija reumatske groznice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Prevencija gonoreje ili sifilisa nakon polnog kontakta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Trimetoprim-sulfometoksazol kod rekurentnih urinarnih infekcija Ešerihijom koli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Prevencija endokarditisa kod bolesnika sa veštačkim ili oštećenim zaliscima kod stomatoloških intervencija</a:t>
            </a:r>
          </a:p>
        </p:txBody>
      </p:sp>
    </p:spTree>
    <p:extLst>
      <p:ext uri="{BB962C8B-B14F-4D97-AF65-F5344CB8AC3E}">
        <p14:creationId xmlns:p14="http://schemas.microsoft.com/office/powerpoint/2010/main" val="18960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152400"/>
            <a:ext cx="3962400" cy="8382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Hirurška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profilaksa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Racionalni pristup: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Virulencija bakterija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Stepen devitalizovanog tkiva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Prisustvo stranog tela (implantati)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Stanje organizma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Aplikacija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 doza antibiotika, i.v. 30 do 60 min. pre incizije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intraoperativno ako je operacija duža od 3 sata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Izbor antibiotika zavisi od vrste operacije 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cefalosporini G1,2 , vankomicin, metronidazol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Dugotrajna upotreba antibiotika posle operacija u principu nije korisna a može biti i štetna</a:t>
            </a:r>
          </a:p>
        </p:txBody>
      </p:sp>
    </p:spTree>
    <p:extLst>
      <p:ext uri="{BB962C8B-B14F-4D97-AF65-F5344CB8AC3E}">
        <p14:creationId xmlns:p14="http://schemas.microsoft.com/office/powerpoint/2010/main" val="3782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117600"/>
            <a:ext cx="777398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		</a:t>
            </a:r>
            <a:r>
              <a:rPr lang="en-US" altLang="en-US" sz="3200" b="1" dirty="0">
                <a:latin typeface="Times New Roman" panose="02020603050405020304" pitchFamily="18" charset="0"/>
              </a:rPr>
              <a:t>Druga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polovina</a:t>
            </a:r>
            <a:r>
              <a:rPr lang="en-US" altLang="en-US" sz="3200" b="1" dirty="0">
                <a:latin typeface="Times New Roman" panose="02020603050405020304" pitchFamily="18" charset="0"/>
              </a:rPr>
              <a:t> XX v</a:t>
            </a:r>
            <a:r>
              <a:rPr lang="sr-Latn-BA" altLang="en-US" sz="3200" b="1" dirty="0">
                <a:latin typeface="Times New Roman" panose="02020603050405020304" pitchFamily="18" charset="0"/>
              </a:rPr>
              <a:t>ije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ka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1950s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1960s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	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Blizu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eradikacije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nekih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zaraznih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bolesti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kuga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1970s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		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Nove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prijetnje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Lyme,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Legioneloza</a:t>
            </a:r>
            <a:endParaRPr lang="en-US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1980s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		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Uo</a:t>
            </a:r>
            <a:r>
              <a:rPr lang="sr-Latn-C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en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zna</a:t>
            </a:r>
            <a:r>
              <a:rPr lang="sr-Latn-C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aj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rezistencije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bakterija</a:t>
            </a:r>
            <a:endParaRPr lang="en-US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1990s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		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Nedostatak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antibiotika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efikasnih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		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za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multurezistentne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sojeve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246313" y="4497388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Danas je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pozato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5,000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antibiotika</a:t>
            </a:r>
            <a:endParaRPr lang="en-US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1,000 je dobro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ispitano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100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su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klini</a:t>
            </a:r>
            <a:r>
              <a:rPr lang="sr-Latn-C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koj</a:t>
            </a: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primeni</a:t>
            </a:r>
            <a:endParaRPr lang="en-US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Diplococ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493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E co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92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287338"/>
            <a:ext cx="4953000" cy="7794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Najčešće greške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219200"/>
            <a:ext cx="75438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Mikroorganizmi ne reaguju na antibiotike (virusi)</a:t>
            </a:r>
            <a:endParaRPr lang="sr-Latn-C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ečenje febrilnosti nejasnog uzroka: </a:t>
            </a:r>
            <a:endParaRPr lang="sr-Latn-C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sistemske bolesti veziva, maligniteti, TBC</a:t>
            </a:r>
            <a:endParaRPr lang="sr-Latn-C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Nekorišćenje strategije suzdržavanja ili odložene primjene antibiotika </a:t>
            </a:r>
          </a:p>
          <a:p>
            <a:pPr lvl="1">
              <a:lnSpc>
                <a:spcPct val="80000"/>
              </a:lnSpc>
            </a:pPr>
            <a:r>
              <a:rPr lang="sr-Latn-C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otitis media, gušobolja, kijavica, kašalj, akutni sinuzitis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Propisivanje antibiotika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širokog spektra u lakšim infekcijama kao prvi izbor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Rutinsko propisivanje uz telefonsku konsultaciju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Neadekvatno doziranje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dužina lečenja</a:t>
            </a:r>
          </a:p>
          <a:p>
            <a:pPr lvl="1">
              <a:lnSpc>
                <a:spcPct val="80000"/>
              </a:lnSpc>
            </a:pPr>
            <a:r>
              <a:rPr lang="sr-Latn-C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 veće doze i/ili duža terapija kod teških infekcija ili recidiva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87338"/>
            <a:ext cx="4419600" cy="8556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 greške</a:t>
            </a:r>
            <a:r>
              <a:rPr lang="sr-Latn-C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371600"/>
            <a:ext cx="75438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Neadekvatna adjuvantna terapija (anemija)</a:t>
            </a:r>
            <a:endParaRPr lang="sr-Latn-C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Preširoka lokalna primjena antibiotika</a:t>
            </a:r>
          </a:p>
          <a:p>
            <a:pPr lvl="1"/>
            <a:r>
              <a:rPr lang="sr-Latn-C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penicilini u liofilizatu !</a:t>
            </a:r>
            <a:endPara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edostatak bakteriološke potvrde infekcije</a:t>
            </a:r>
            <a:endParaRPr lang="sr-Latn-C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C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često se ne može izbeći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 skoro 1/2)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ugotrajna parenteralna terapija</a:t>
            </a:r>
            <a:endParaRPr lang="sr-Latn-C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 opšteg pravila, ali svakih 48-72 sata razmotriti mogućnost prim</a:t>
            </a:r>
            <a:r>
              <a:rPr lang="sr-Latn-B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 oralnog antibiotika</a:t>
            </a:r>
            <a:endParaRPr lang="sr-Latn-CS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Insistiranje na neefikasnom protokolu, bez konsultacije sa ekspertom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7338"/>
            <a:ext cx="4724400" cy="8556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Racionalna upotreba antibiotika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racionali</a:t>
            </a:r>
            <a:r>
              <a:rPr lang="sr-Latn-C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zovati upotrebu antibiotika?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praćenjem lokalne rezistencije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kroz pozitivnu listu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kroz listu rezervnih antibiotika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pridržavanjem zakonskih propisa i sankcionisanjem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edukacijom</a:t>
            </a:r>
          </a:p>
        </p:txBody>
      </p:sp>
    </p:spTree>
    <p:extLst>
      <p:ext uri="{BB962C8B-B14F-4D97-AF65-F5344CB8AC3E}">
        <p14:creationId xmlns:p14="http://schemas.microsoft.com/office/powerpoint/2010/main" val="13213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7338"/>
            <a:ext cx="4953000" cy="8556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Racionalna upotreba antibiotika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447800"/>
            <a:ext cx="75438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Mjere za borbu protiv rezistencije su brojne a uključuju sledeće: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Racionalna primjena antibiotika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klinički nalaz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mikrobiološki nalaz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izbor pravog antibiotika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kombinacija antibiotika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režim doziranja, način primjene, trajanje liječenja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promjena započetog liječenja(48-72 h)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 bolesnika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hr-HR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hr-HR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hr-HR" alt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87338"/>
            <a:ext cx="5959475" cy="7794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Racionalna upotreba antibiotika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poštovanje koncepta rezervnih antibiotika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primjena antibiotika uskog spektra dejstva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optimalne doze i režim doziranja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preventivne mjere protiv infekcija (npr.vakcinacija, higijena)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edukacija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razvoj novih antimikrobnih lijekova</a:t>
            </a:r>
          </a:p>
        </p:txBody>
      </p:sp>
    </p:spTree>
    <p:extLst>
      <p:ext uri="{BB962C8B-B14F-4D97-AF65-F5344CB8AC3E}">
        <p14:creationId xmlns:p14="http://schemas.microsoft.com/office/powerpoint/2010/main" val="13819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"/>
            <a:ext cx="6477000" cy="990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očekujemo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antimikrobnog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lijeka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458200" cy="4953000"/>
          </a:xfrm>
        </p:spPr>
        <p:txBody>
          <a:bodyPr rtlCol="0"/>
          <a:lstStyle/>
          <a:p>
            <a:pPr algn="l" eaLnBrk="1" fontAlgn="auto" hangingPunct="1">
              <a:lnSpc>
                <a:spcPct val="100000"/>
              </a:lnSpc>
              <a:defRPr/>
            </a:pPr>
            <a:r>
              <a:rPr lang="en-GB" altLang="en-US" cap="none" spc="0" dirty="0" smtClean="0">
                <a:solidFill>
                  <a:schemeClr val="tx1"/>
                </a:solidFill>
              </a:rPr>
              <a:t>1</a:t>
            </a:r>
            <a:r>
              <a:rPr lang="en-GB" altLang="en-US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djelotvornost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rezistentne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mikroorganizme</a:t>
            </a:r>
            <a:endParaRPr lang="en-GB" altLang="en-US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00000"/>
              </a:lnSpc>
              <a:defRPr/>
            </a:pP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nisku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toksičnost</a:t>
            </a:r>
            <a:endParaRPr lang="en-GB" altLang="en-US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00000"/>
              </a:lnSpc>
              <a:defRPr/>
            </a:pP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mehanizam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endParaRPr lang="en-GB" altLang="en-US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00000"/>
              </a:lnSpc>
              <a:defRPr/>
            </a:pP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jednostavan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režim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doziranja</a:t>
            </a:r>
            <a:endParaRPr lang="en-GB" altLang="en-US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00000"/>
              </a:lnSpc>
              <a:defRPr/>
            </a:pP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prihvatljivu</a:t>
            </a:r>
            <a:r>
              <a:rPr lang="en-GB" altLang="en-US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cap="none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cijenu</a:t>
            </a:r>
            <a:endParaRPr lang="en-GB" altLang="en-US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 eaLnBrk="1" fontAlgn="auto" hangingPunct="1">
              <a:defRPr/>
            </a:pPr>
            <a:r>
              <a:rPr lang="en-GB" altLang="en-US" b="1" spc="0" dirty="0" err="1" smtClean="0">
                <a:solidFill>
                  <a:schemeClr val="tx1"/>
                </a:solidFill>
              </a:rPr>
              <a:t>Nijedan</a:t>
            </a:r>
            <a:r>
              <a:rPr lang="en-GB" altLang="en-US" b="1" spc="0" dirty="0" smtClean="0">
                <a:solidFill>
                  <a:schemeClr val="tx1"/>
                </a:solidFill>
              </a:rPr>
              <a:t> od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novih</a:t>
            </a:r>
            <a:r>
              <a:rPr lang="en-GB" altLang="en-US" b="1" spc="0" dirty="0" smtClean="0">
                <a:solidFill>
                  <a:schemeClr val="tx1"/>
                </a:solidFill>
              </a:rPr>
              <a:t>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antimikrobnih</a:t>
            </a:r>
            <a:r>
              <a:rPr lang="en-GB" altLang="en-US" b="1" spc="0" dirty="0" smtClean="0">
                <a:solidFill>
                  <a:schemeClr val="tx1"/>
                </a:solidFill>
              </a:rPr>
              <a:t>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lijekova</a:t>
            </a:r>
            <a:r>
              <a:rPr lang="en-GB" altLang="en-US" b="1" spc="0" dirty="0" smtClean="0">
                <a:solidFill>
                  <a:schemeClr val="tx1"/>
                </a:solidFill>
              </a:rPr>
              <a:t> ne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ispunjava</a:t>
            </a:r>
            <a:r>
              <a:rPr lang="en-GB" altLang="en-US" b="1" spc="0" dirty="0" smtClean="0">
                <a:solidFill>
                  <a:schemeClr val="tx1"/>
                </a:solidFill>
              </a:rPr>
              <a:t>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svih</a:t>
            </a:r>
            <a:r>
              <a:rPr lang="en-GB" altLang="en-US" b="1" spc="0" dirty="0" smtClean="0">
                <a:solidFill>
                  <a:schemeClr val="tx1"/>
                </a:solidFill>
              </a:rPr>
              <a:t> pet </a:t>
            </a:r>
            <a:r>
              <a:rPr lang="en-GB" altLang="en-US" b="1" spc="0" dirty="0" err="1" smtClean="0">
                <a:solidFill>
                  <a:schemeClr val="tx1"/>
                </a:solidFill>
              </a:rPr>
              <a:t>kriterija</a:t>
            </a:r>
            <a:r>
              <a:rPr lang="en-GB" altLang="en-US" b="1" dirty="0" smtClean="0">
                <a:solidFill>
                  <a:schemeClr val="tx1"/>
                </a:solidFill>
              </a:rPr>
              <a:t>!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4876800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BA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 nam preostaje?</a:t>
            </a:r>
            <a:endParaRPr lang="en-US" alt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458200" cy="4572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GB" altLang="en-US" sz="3600" b="1" dirty="0" smtClean="0">
              <a:solidFill>
                <a:srgbClr val="FFFF00"/>
              </a:solidFill>
            </a:endParaRPr>
          </a:p>
          <a:p>
            <a:pPr eaLnBrk="1" fontAlgn="auto" hangingPunct="1">
              <a:defRPr/>
            </a:pP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Preostaje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dakle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u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očekivanju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savršenog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antimikrobnog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lijeka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pažljivije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racionalnije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propisujemo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cap="small" spc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raspolažemo</a:t>
            </a:r>
            <a:r>
              <a:rPr lang="en-GB" altLang="en-US" sz="2800" b="1" cap="small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5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75" y="710926"/>
            <a:ext cx="7255650" cy="54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3" y="753767"/>
            <a:ext cx="7169953" cy="53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19" y="744247"/>
            <a:ext cx="7217562" cy="53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8615covTimeline_opt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762000"/>
          </a:xfrm>
        </p:spPr>
        <p:txBody>
          <a:bodyPr/>
          <a:lstStyle/>
          <a:p>
            <a:pPr algn="ctr"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17CBE-6092-4BBC-9071-0875796BA37A}"/>
              </a:ext>
            </a:extLst>
          </p:cNvPr>
          <p:cNvSpPr/>
          <p:nvPr/>
        </p:nvSpPr>
        <p:spPr>
          <a:xfrm>
            <a:off x="5225784" y="5049801"/>
            <a:ext cx="382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pa</a:t>
            </a:r>
            <a:r>
              <a:rPr lang="sr-Latn-R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žnji</a:t>
            </a:r>
            <a:endParaRPr lang="en-US" sz="44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A69D38-E632-4EBC-80F6-6CC128D57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1179898"/>
            <a:ext cx="5085436" cy="341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018477-B8A2-4326-9FE3-DAEE99F3C44D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4B2255-571B-4F9A-99D6-0087520C1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9B409D-BE59-4492-A449-CF8EEE1D7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026"/>
          <p:cNvGraphicFramePr>
            <a:graphicFrameLocks noChangeAspect="1"/>
          </p:cNvGraphicFramePr>
          <p:nvPr/>
        </p:nvGraphicFramePr>
        <p:xfrm>
          <a:off x="533400" y="944563"/>
          <a:ext cx="8153400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9306151" imgH="5724766" progId="Excel.Sheet.8">
                  <p:embed/>
                </p:oleObj>
              </mc:Choice>
              <mc:Fallback>
                <p:oleObj name="Worksheet" r:id="rId3" imgW="9306151" imgH="57247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44563"/>
                        <a:ext cx="8153400" cy="501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7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026"/>
          <p:cNvGraphicFramePr>
            <a:graphicFrameLocks noChangeAspect="1"/>
          </p:cNvGraphicFramePr>
          <p:nvPr/>
        </p:nvGraphicFramePr>
        <p:xfrm>
          <a:off x="457200" y="944563"/>
          <a:ext cx="8229600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9306151" imgH="5724766" progId="Excel.Sheet.8">
                  <p:embed/>
                </p:oleObj>
              </mc:Choice>
              <mc:Fallback>
                <p:oleObj name="Worksheet" r:id="rId3" imgW="9306151" imgH="572476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44563"/>
                        <a:ext cx="8229600" cy="506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4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87" y="304800"/>
            <a:ext cx="6873875" cy="10080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(Ne)racionalna upotreba antibiotika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752600"/>
            <a:ext cx="7543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 podacima iz SAD (2014.godine):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miliona preskripcija/godinu (samo odrasli)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miliona obolenja koja su rezistentna na antibiotike, sa 23 000 smrtnih ishoda/godišnje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troškovi neracionalne primjene antibiotika- 30 milijardi/godina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r-HR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antimikrobni lijekovi čine 15-30% svih propisanih lijekova</a:t>
            </a:r>
          </a:p>
        </p:txBody>
      </p:sp>
    </p:spTree>
    <p:extLst>
      <p:ext uri="{BB962C8B-B14F-4D97-AF65-F5344CB8AC3E}">
        <p14:creationId xmlns:p14="http://schemas.microsoft.com/office/powerpoint/2010/main" val="9795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tibioticre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1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0187" y="304800"/>
            <a:ext cx="6188075" cy="8556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CS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RACIONALNI TERAPIJSKI PRISTUP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Izbor l</a:t>
            </a:r>
            <a:r>
              <a:rPr lang="sr-Latn-BA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Doziranje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Trajanje terapije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Kombinacije antibiotika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Antibiotska profilaksa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Najčešće greške</a:t>
            </a:r>
          </a:p>
        </p:txBody>
      </p:sp>
    </p:spTree>
    <p:extLst>
      <p:ext uri="{BB962C8B-B14F-4D97-AF65-F5344CB8AC3E}">
        <p14:creationId xmlns:p14="http://schemas.microsoft.com/office/powerpoint/2010/main" val="15355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1700</Words>
  <Application>Microsoft Office PowerPoint</Application>
  <PresentationFormat>On-screen Show (4:3)</PresentationFormat>
  <Paragraphs>340</Paragraphs>
  <Slides>40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(Ne)racionalna upotreba antibiotika</vt:lpstr>
      <vt:lpstr>PowerPoint Presentation</vt:lpstr>
      <vt:lpstr>RACIONALNI TERAPIJSKI PRISTUP</vt:lpstr>
      <vt:lpstr>Ne primenjivati antibiotike kod virusnih infekcija i ferbilnih stanja koja nisu prouzrokovana infekcijom </vt:lpstr>
      <vt:lpstr>Odluka o antibiotskom liječenju:  kontrolna lista</vt:lpstr>
      <vt:lpstr>Racionalni izbor antibiotika</vt:lpstr>
      <vt:lpstr>Antibakterijski spektar nekih grupa antibiotika</vt:lpstr>
      <vt:lpstr>Faktori koji utiču na izbor antibiotika</vt:lpstr>
      <vt:lpstr>Izbor antibiotika</vt:lpstr>
      <vt:lpstr>Izbor antibiotika (2)</vt:lpstr>
      <vt:lpstr>PowerPoint Presentation</vt:lpstr>
      <vt:lpstr>Izbor antibitika (3)</vt:lpstr>
      <vt:lpstr>Empirijska terapija</vt:lpstr>
      <vt:lpstr>Doziranje</vt:lpstr>
      <vt:lpstr>Preduslovi terapijskog uspjeha (koristeći uobičajeno doziranje antibotika)</vt:lpstr>
      <vt:lpstr>Postantibiotski efekat</vt:lpstr>
      <vt:lpstr>Postantibiotski efekat(2)</vt:lpstr>
      <vt:lpstr>Doziranje (2)</vt:lpstr>
      <vt:lpstr>Trajanje terapije</vt:lpstr>
      <vt:lpstr>Kombinovanje antibiotika</vt:lpstr>
      <vt:lpstr>Rizici kombinovanja antibiotika</vt:lpstr>
      <vt:lpstr>Medicinska profilaksa</vt:lpstr>
      <vt:lpstr>Hirurška profilaksa</vt:lpstr>
      <vt:lpstr>Najčešće greške</vt:lpstr>
      <vt:lpstr>Najčešće greške (2)</vt:lpstr>
      <vt:lpstr>Racionalna upotreba antibiotika</vt:lpstr>
      <vt:lpstr>Racionalna upotreba antibiotika</vt:lpstr>
      <vt:lpstr>Racionalna upotreba antibiotika</vt:lpstr>
      <vt:lpstr>Šta očekujemo od novog klinički vrijednog antimikrobnog lijeka?</vt:lpstr>
      <vt:lpstr>Šta nam preostaje?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103</cp:revision>
  <dcterms:created xsi:type="dcterms:W3CDTF">2017-11-08T08:09:10Z</dcterms:created>
  <dcterms:modified xsi:type="dcterms:W3CDTF">2021-12-08T11:15:34Z</dcterms:modified>
</cp:coreProperties>
</file>