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43"/>
  </p:notesMasterIdLst>
  <p:sldIdLst>
    <p:sldId id="271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1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2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EF6EA-26B4-4DA5-B697-9969159E7EA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CDF44-D452-4C61-97C3-7DA124440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0A79-DDBE-4D0B-913C-96E29529865A}" type="datetime1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D-B482-4E83-B3FB-51B18A09EF2C}" type="datetime1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7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806-D936-478B-AF64-D73DCFF5F7F6}" type="datetime1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B346-6ED4-41AE-ABDC-76B79DEEA66B}" type="datetime1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3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B0AC-821B-48FC-916B-7F7E509A47DD}" type="datetime1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02E-17F3-46D2-8209-2F13EA501011}" type="datetime1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9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EE83-E9D7-4E16-950F-1872409135A4}" type="datetime1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0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5D0B-4DC6-42AD-9ECA-FCAE5BD2D561}" type="datetime1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8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E203-5910-4708-AF1C-D8F6E02F8F10}" type="datetime1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598F-E423-45DF-8BDB-27BA356B2750}" type="datetime1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4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39C9-800D-4430-8527-CADB0147BEAD}" type="datetime1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296FF-2FE7-4B4A-86A7-089E2B07BFEE}" type="datetime1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6E8601D-C1EC-4117-A63D-BE06A36A281A}"/>
              </a:ext>
            </a:extLst>
          </p:cNvPr>
          <p:cNvSpPr/>
          <p:nvPr/>
        </p:nvSpPr>
        <p:spPr>
          <a:xfrm>
            <a:off x="83221" y="1370255"/>
            <a:ext cx="8588589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GB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hr-H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Svjetlana Stoisavljević-Šatara</a:t>
            </a:r>
          </a:p>
          <a:p>
            <a:pPr algn="r"/>
            <a:r>
              <a:rPr lang="hr-H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Zavod za farmakologiju</a:t>
            </a:r>
          </a:p>
          <a:p>
            <a:pPr algn="r"/>
            <a:r>
              <a:rPr lang="hr-H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Medicinski fakultet, Banja Luka</a:t>
            </a:r>
            <a:endParaRPr lang="en-GB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bs-Latn-BA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D53ED6-F4BF-4037-B559-098F20616C42}"/>
              </a:ext>
            </a:extLst>
          </p:cNvPr>
          <p:cNvSpPr txBox="1"/>
          <p:nvPr/>
        </p:nvSpPr>
        <p:spPr>
          <a:xfrm>
            <a:off x="1981045" y="6246525"/>
            <a:ext cx="5171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900" b="1" dirty="0">
                <a:solidFill>
                  <a:schemeClr val="bg1"/>
                </a:solidFill>
              </a:rPr>
              <a:t>УНИВЕРЗИТЕТ У БАЊОЈ ЛУЦИ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</a:rPr>
              <a:t>UNIVERSITY OF BANJA LUKA</a:t>
            </a:r>
            <a:endParaRPr lang="sr-Cyrl-RS" sz="700" dirty="0">
              <a:solidFill>
                <a:schemeClr val="bg1"/>
              </a:solidFill>
            </a:endParaRPr>
          </a:p>
          <a:p>
            <a:pPr algn="ctr"/>
            <a:r>
              <a:rPr lang="sr-Cyrl-RS" sz="900" b="1" dirty="0">
                <a:solidFill>
                  <a:schemeClr val="bg1"/>
                </a:solidFill>
              </a:rPr>
              <a:t>МЕДИЦИНСКИ ФАКУЛТЕТ</a:t>
            </a:r>
            <a:endParaRPr lang="en-US" sz="900" b="1" dirty="0">
              <a:solidFill>
                <a:schemeClr val="bg1"/>
              </a:solidFill>
            </a:endParaRPr>
          </a:p>
          <a:p>
            <a:pPr algn="ctr"/>
            <a:r>
              <a:rPr lang="en-US" sz="700" dirty="0">
                <a:solidFill>
                  <a:schemeClr val="bg1"/>
                </a:solidFill>
              </a:rPr>
              <a:t>FACULTY OF MEDICINE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A8752ED-730C-4F47-8DA7-EB092EA0DE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018" y="6237210"/>
            <a:ext cx="601679" cy="5940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5ED642F-0A58-4082-9DC3-716F4ADC8E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99" y="6272669"/>
            <a:ext cx="446194" cy="5231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81045" y="1049311"/>
            <a:ext cx="573888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/>
              <a:t>UPOTREBA LIJEKOVA U TRUDNOĆI I DOJENJU</a:t>
            </a:r>
            <a:br>
              <a:rPr lang="pl-PL" sz="4400" dirty="0"/>
            </a:b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7916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96975"/>
          </a:xfrm>
        </p:spPr>
        <p:txBody>
          <a:bodyPr/>
          <a:lstStyle/>
          <a:p>
            <a:r>
              <a:rPr lang="bs-Latn-BA" altLang="en-US" sz="3200" dirty="0" smtClean="0">
                <a:solidFill>
                  <a:srgbClr val="FFFF00"/>
                </a:solidFill>
              </a:rPr>
              <a:t>           </a:t>
            </a:r>
            <a:r>
              <a:rPr lang="bs-Latn-BA" altLang="en-US" sz="3600" dirty="0" smtClean="0"/>
              <a:t>KONGENITALNI POREMEćAJ</a:t>
            </a:r>
            <a:endParaRPr lang="sr-Latn-BA" altLang="en-US" sz="36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>
            <a:normAutofit/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bs-Latn-BA" altLang="en-US" sz="3200" dirty="0" smtClean="0"/>
              <a:t>Veće ili manje malformacije u strukturi ili funkciji organa, koje odstupaju od normalnosti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bs-Latn-BA" altLang="en-US" sz="3200" dirty="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bs-Latn-BA" altLang="en-US" sz="3200" dirty="0" smtClean="0"/>
              <a:t>Kada zapažamo kongenitalne poremećaje?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bs-Latn-BA" altLang="en-US" sz="3200" dirty="0" smtClean="0"/>
          </a:p>
          <a:p>
            <a:pPr marL="0" indent="0">
              <a:buFont typeface="Courier New" panose="02070309020205020404" pitchFamily="49" charset="0"/>
              <a:buChar char="o"/>
            </a:pPr>
            <a:r>
              <a:rPr lang="bs-Latn-BA" altLang="en-US" sz="3200" dirty="0" smtClean="0"/>
              <a:t> 2-4 % novorođenih nosi k. poremećaje od kojih ce 50% zahtjevati neki hirurski zahvat</a:t>
            </a:r>
          </a:p>
          <a:p>
            <a:pPr marL="0" indent="0">
              <a:buFont typeface="Courier New" panose="02070309020205020404" pitchFamily="49" charset="0"/>
              <a:buChar char="o"/>
            </a:pPr>
            <a:endParaRPr lang="bs-Latn-BA" altLang="en-US" sz="3200" dirty="0" smtClean="0"/>
          </a:p>
          <a:p>
            <a:pPr marL="0" indent="0">
              <a:buFont typeface="Courier New" panose="02070309020205020404" pitchFamily="49" charset="0"/>
              <a:buChar char="o"/>
            </a:pPr>
            <a:r>
              <a:rPr lang="bs-Latn-BA" altLang="en-US" sz="3200" dirty="0" smtClean="0"/>
              <a:t> neki se poremećaji mogu iskazati kasnije, tokom razvoja</a:t>
            </a:r>
            <a:endParaRPr lang="sr-Latn-BA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7209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96975"/>
          </a:xfrm>
        </p:spPr>
        <p:txBody>
          <a:bodyPr/>
          <a:lstStyle/>
          <a:p>
            <a:r>
              <a:rPr lang="bs-Latn-BA" altLang="en-US" sz="3200" dirty="0" smtClean="0">
                <a:solidFill>
                  <a:srgbClr val="FFFF00"/>
                </a:solidFill>
              </a:rPr>
              <a:t>        </a:t>
            </a:r>
            <a:r>
              <a:rPr lang="bs-Latn-BA" altLang="en-US" sz="3600" dirty="0" smtClean="0"/>
              <a:t>UTVRđIVANJE TERATOGENOSTI</a:t>
            </a:r>
            <a:endParaRPr lang="sr-Latn-BA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/>
          </a:p>
          <a:p>
            <a:pPr>
              <a:defRPr/>
            </a:pPr>
            <a:r>
              <a:rPr lang="bs-Latn-BA" sz="2800" dirty="0" smtClean="0"/>
              <a:t>Laboratorijska ispitivanja na životinjama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800" dirty="0"/>
              <a:t> </a:t>
            </a:r>
            <a:r>
              <a:rPr lang="bs-Latn-BA" sz="2800" dirty="0" smtClean="0"/>
              <a:t>    (kunić + druga vrsta)</a:t>
            </a:r>
            <a:endParaRPr lang="en-GB" sz="2800" dirty="0" smtClean="0"/>
          </a:p>
          <a:p>
            <a:pPr>
              <a:defRPr/>
            </a:pPr>
            <a:r>
              <a:rPr lang="bs-Latn-BA" sz="2800" dirty="0" smtClean="0"/>
              <a:t>Epidemioloska istražvanja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800" dirty="0" smtClean="0"/>
              <a:t>(radi potpunije procjene teratogenosti)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s-Latn-BA" sz="2800" dirty="0" smtClean="0"/>
              <a:t> Spontano praćenje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s-Latn-BA" sz="2800" dirty="0"/>
              <a:t> O</a:t>
            </a:r>
            <a:r>
              <a:rPr lang="bs-Latn-BA" sz="2800" dirty="0" smtClean="0"/>
              <a:t>rganizovano praćenje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s-Latn-BA" sz="2800" dirty="0"/>
              <a:t> </a:t>
            </a:r>
            <a:r>
              <a:rPr lang="bs-Latn-BA" sz="2800" dirty="0" smtClean="0"/>
              <a:t>Registri – multicentrični i prospektivni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800" dirty="0" smtClean="0"/>
              <a:t>     (npr. EURAP)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12151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81075"/>
          </a:xfrm>
        </p:spPr>
        <p:txBody>
          <a:bodyPr/>
          <a:lstStyle/>
          <a:p>
            <a:r>
              <a:rPr lang="bs-Latn-BA" altLang="en-US" dirty="0" smtClean="0"/>
              <a:t>              </a:t>
            </a:r>
            <a:r>
              <a:rPr lang="bs-Latn-BA" altLang="en-US" sz="3200" dirty="0" smtClean="0"/>
              <a:t>DOKAZANI TERATOGENI</a:t>
            </a:r>
            <a:endParaRPr lang="sr-Latn-BA" altLang="en-US" sz="32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123950"/>
          <a:ext cx="8929689" cy="5745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563"/>
                <a:gridCol w="2976563"/>
                <a:gridCol w="2976563"/>
              </a:tblGrid>
              <a:tr h="640068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Fizičke</a:t>
                      </a:r>
                      <a:r>
                        <a:rPr lang="bs-Latn-BA" sz="1800" baseline="0" dirty="0" smtClean="0"/>
                        <a:t> ili hemijske materije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Majčine infektivne  bolesti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Majčine druge bolesti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</a:tr>
              <a:tr h="640068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Androgeni</a:t>
                      </a:r>
                      <a:r>
                        <a:rPr lang="bs-Latn-BA" sz="1800" baseline="0" dirty="0" smtClean="0"/>
                        <a:t> i estrogeni hormoni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Citomegalovirus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Alkoholizam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</a:tr>
              <a:tr h="445131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Antagonisti folne kiseline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Ekvini encefalovirus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Dijabetes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</a:tr>
              <a:tr h="458852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Antikoagulansi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Herpes simplex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Fenilketonurija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</a:tr>
              <a:tr h="445131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Antitiroidni lijekovi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Rubeola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Reumatske bolesti</a:t>
                      </a:r>
                    </a:p>
                  </a:txBody>
                  <a:tcPr marL="91447" marR="91447" marT="45715" marB="45715"/>
                </a:tc>
              </a:tr>
              <a:tr h="445131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Antiepileptici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endParaRPr lang="sr-Latn-BA" sz="180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endParaRPr lang="sr-Latn-BA" sz="1800" dirty="0"/>
                    </a:p>
                  </a:txBody>
                  <a:tcPr marL="91447" marR="91447" marT="45715" marB="45715"/>
                </a:tc>
              </a:tr>
              <a:tr h="445131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Citostatic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Sifilis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Srčane bolesti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</a:tr>
              <a:tr h="445131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Penicilamin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endParaRPr lang="sr-Latn-BA" sz="180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endParaRPr lang="sr-Latn-BA" sz="1800"/>
                    </a:p>
                  </a:txBody>
                  <a:tcPr marL="91447" marR="91447" marT="45715" marB="45715"/>
                </a:tc>
              </a:tr>
              <a:tr h="445131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Litijum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Toksoplazmoza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Bolesti</a:t>
                      </a:r>
                      <a:r>
                        <a:rPr lang="bs-Latn-BA" sz="1800" baseline="0" dirty="0" smtClean="0"/>
                        <a:t> jetre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</a:tr>
              <a:tr h="445131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Teraciklini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endParaRPr lang="sr-Latn-BA" sz="180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endParaRPr lang="sr-Latn-BA" sz="1800"/>
                    </a:p>
                  </a:txBody>
                  <a:tcPr marL="91447" marR="91447" marT="45715" marB="45715"/>
                </a:tc>
              </a:tr>
              <a:tr h="445131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Metamizol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endParaRPr lang="sr-Latn-BA" sz="180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Kretenizam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</a:tr>
              <a:tr h="445131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Zračenje</a:t>
                      </a:r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endParaRPr lang="sr-Latn-BA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endParaRPr lang="sr-Latn-BA" sz="1800" dirty="0"/>
                    </a:p>
                  </a:txBody>
                  <a:tcPr marL="91447" marR="91447"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19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7950" y="0"/>
            <a:ext cx="8883650" cy="981075"/>
          </a:xfrm>
        </p:spPr>
        <p:txBody>
          <a:bodyPr/>
          <a:lstStyle/>
          <a:p>
            <a:r>
              <a:rPr lang="bs-Latn-BA" altLang="en-US" dirty="0" smtClean="0"/>
              <a:t>                </a:t>
            </a:r>
            <a:r>
              <a:rPr lang="bs-Latn-BA" altLang="en-US" sz="3200" dirty="0" smtClean="0"/>
              <a:t>MOGU</a:t>
            </a:r>
            <a:r>
              <a:rPr lang="sr-Latn-RS" altLang="en-US" sz="3200" dirty="0" smtClean="0"/>
              <a:t>Ć</a:t>
            </a:r>
            <a:r>
              <a:rPr lang="bs-Latn-BA" altLang="en-US" sz="3200" dirty="0" smtClean="0"/>
              <a:t>I TERATOGENI</a:t>
            </a:r>
            <a:endParaRPr lang="sr-Latn-BA" alt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341438"/>
          <a:ext cx="895508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5029"/>
                <a:gridCol w="2985029"/>
                <a:gridCol w="2985029"/>
              </a:tblGrid>
              <a:tr h="370840">
                <a:tc>
                  <a:txBody>
                    <a:bodyPr/>
                    <a:lstStyle/>
                    <a:p>
                      <a:r>
                        <a:rPr lang="bs-Latn-BA" dirty="0" smtClean="0"/>
                        <a:t>Fizičke ili hemijske</a:t>
                      </a:r>
                      <a:r>
                        <a:rPr lang="bs-Latn-BA" baseline="0" dirty="0" smtClean="0"/>
                        <a:t> materije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 Majčine infektivne bolesti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Majčine</a:t>
                      </a:r>
                      <a:r>
                        <a:rPr lang="bs-Latn-BA" baseline="0" dirty="0" smtClean="0"/>
                        <a:t> druge bolesti</a:t>
                      </a:r>
                      <a:endParaRPr lang="sr-Latn-B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/>
                        <a:t>Alkohol</a:t>
                      </a:r>
                      <a:r>
                        <a:rPr lang="bs-Latn-BA" baseline="0" dirty="0" smtClean="0"/>
                        <a:t> i drugi organski rastvori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Enterovirusi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Hipervitaminoza A</a:t>
                      </a:r>
                      <a:endParaRPr lang="sr-Latn-B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/>
                        <a:t>Cigarete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Epstein-Barr virus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Manjak</a:t>
                      </a:r>
                      <a:r>
                        <a:rPr lang="bs-Latn-BA" baseline="0" dirty="0" smtClean="0"/>
                        <a:t> cinka</a:t>
                      </a:r>
                      <a:endParaRPr lang="sr-Latn-B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/>
                        <a:t>Diazepam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HIV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Limfocitni horiomeningitis</a:t>
                      </a:r>
                      <a:endParaRPr lang="sr-Latn-B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Morbili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Parotitis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Varicellae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Mikoplazma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09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s-Latn-BA" dirty="0" smtClean="0"/>
              <a:t>       </a:t>
            </a:r>
            <a:r>
              <a:rPr lang="bs-Latn-BA" sz="3600" dirty="0" smtClean="0"/>
              <a:t>Kada je upotreba lijekova u trudnoći</a:t>
            </a:r>
            <a:br>
              <a:rPr lang="bs-Latn-BA" sz="3600" dirty="0" smtClean="0"/>
            </a:br>
            <a:r>
              <a:rPr lang="bs-Latn-BA" sz="3600" dirty="0" smtClean="0"/>
              <a:t>                           opravdana?</a:t>
            </a:r>
            <a:endParaRPr lang="sr-Latn-BA" sz="3600" dirty="0"/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0" y="1268413"/>
            <a:ext cx="6804025" cy="558958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bs-Latn-BA" altLang="en-US" sz="3200" dirty="0" smtClean="0"/>
              <a:t>KOD:</a:t>
            </a:r>
          </a:p>
          <a:p>
            <a:r>
              <a:rPr lang="bs-Latn-BA" altLang="en-US" sz="3200" dirty="0" smtClean="0"/>
              <a:t>Žena koje ulaze u trudnoću sa određenim zdravstvenim problemima</a:t>
            </a:r>
          </a:p>
          <a:p>
            <a:r>
              <a:rPr lang="bs-Latn-BA" altLang="en-US" sz="3200" dirty="0" smtClean="0"/>
              <a:t>Žena kod kojih se razvije novi zdravstveni problem za vrijeme trudnoće</a:t>
            </a:r>
          </a:p>
          <a:p>
            <a:r>
              <a:rPr lang="bs-Latn-BA" altLang="en-US" sz="3200" dirty="0" smtClean="0"/>
              <a:t>Egzacerbacije postojećeg zdravstvenog problema      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6372225" y="2997200"/>
          <a:ext cx="2486025" cy="11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025"/>
              </a:tblGrid>
              <a:tr h="1189038">
                <a:tc>
                  <a:txBody>
                    <a:bodyPr/>
                    <a:lstStyle/>
                    <a:p>
                      <a:r>
                        <a:rPr lang="bs-Latn-BA" sz="1800" baseline="0" dirty="0" smtClean="0"/>
                        <a:t>      PREKONCEPCIJSKO    </a:t>
                      </a:r>
                    </a:p>
                    <a:p>
                      <a:r>
                        <a:rPr lang="bs-Latn-BA" sz="1800" baseline="0" dirty="0" smtClean="0"/>
                        <a:t>      </a:t>
                      </a:r>
                    </a:p>
                    <a:p>
                      <a:r>
                        <a:rPr lang="bs-Latn-BA" sz="1800" baseline="0" dirty="0" smtClean="0"/>
                        <a:t>    SAVJETOVANJE</a:t>
                      </a:r>
                      <a:endParaRPr lang="sr-Latn-BA" sz="1800" dirty="0"/>
                    </a:p>
                  </a:txBody>
                  <a:tcPr marL="91439" marR="91439"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50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bs-Latn-BA" altLang="en-US" sz="3200" dirty="0" smtClean="0">
                <a:solidFill>
                  <a:srgbClr val="FFFF00"/>
                </a:solidFill>
              </a:rPr>
              <a:t>      </a:t>
            </a:r>
            <a:r>
              <a:rPr lang="bs-Latn-BA" altLang="en-US" sz="3200" dirty="0" smtClean="0"/>
              <a:t>Kada je upotreba lijekova u trudnoći</a:t>
            </a:r>
            <a:br>
              <a:rPr lang="bs-Latn-BA" altLang="en-US" sz="3200" dirty="0" smtClean="0"/>
            </a:br>
            <a:r>
              <a:rPr lang="bs-Latn-BA" altLang="en-US" sz="3200" dirty="0" smtClean="0"/>
              <a:t>                         nužna (opravdana)</a:t>
            </a:r>
            <a:endParaRPr lang="sr-Latn-BA" altLang="en-US" sz="32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bs-Latn-BA" altLang="en-US" sz="3200" dirty="0" smtClean="0"/>
              <a:t> PRIMJENTI DOKAZANO NEŠKODLJIV LIJEK!</a:t>
            </a:r>
          </a:p>
          <a:p>
            <a:pPr marL="514350" indent="-514350">
              <a:buFontTx/>
              <a:buAutoNum type="arabicPeriod"/>
            </a:pPr>
            <a:endParaRPr lang="bs-Latn-BA" altLang="en-US" sz="3200" dirty="0" smtClean="0"/>
          </a:p>
          <a:p>
            <a:pPr marL="514350" indent="-514350">
              <a:buFontTx/>
              <a:buAutoNum type="arabicPeriod"/>
            </a:pPr>
            <a:r>
              <a:rPr lang="bs-Latn-BA" altLang="en-US" sz="3200" dirty="0" smtClean="0"/>
              <a:t> PRIMJENITI lijek kada su MOGUĆE KORISTI VEĆE   od  MOGUĆEG RIZIKA!</a:t>
            </a:r>
          </a:p>
          <a:p>
            <a:pPr marL="514350" indent="-514350">
              <a:buFontTx/>
              <a:buAutoNum type="arabicPeriod"/>
            </a:pPr>
            <a:endParaRPr lang="bs-Latn-BA" altLang="en-US" sz="3200" dirty="0" smtClean="0"/>
          </a:p>
          <a:p>
            <a:pPr marL="514350" indent="-514350">
              <a:buFontTx/>
              <a:buAutoNum type="arabicPeriod"/>
            </a:pPr>
            <a:r>
              <a:rPr lang="bs-Latn-BA" altLang="en-US" sz="3200" dirty="0" smtClean="0"/>
              <a:t> VODITI RAČUNA O PROMJENI FIZIOLOŠKIH  FAKTORA!!!</a:t>
            </a:r>
          </a:p>
        </p:txBody>
      </p:sp>
    </p:spTree>
    <p:extLst>
      <p:ext uri="{BB962C8B-B14F-4D97-AF65-F5344CB8AC3E}">
        <p14:creationId xmlns:p14="http://schemas.microsoft.com/office/powerpoint/2010/main" val="300290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bs-Latn-BA" altLang="en-US" sz="3200" dirty="0" smtClean="0"/>
              <a:t>Lijekovi i njihovi mogući teratogeni učinci na  				plod</a:t>
            </a:r>
            <a:endParaRPr lang="sr-Latn-BA" altLang="en-US" sz="32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66788"/>
          <a:ext cx="9144000" cy="5892801"/>
        </p:xfrm>
        <a:graphic>
          <a:graphicData uri="http://schemas.openxmlformats.org/drawingml/2006/table">
            <a:tbl>
              <a:tblPr/>
              <a:tblGrid>
                <a:gridCol w="3230563"/>
                <a:gridCol w="3016250"/>
                <a:gridCol w="2897187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LIJEK</a:t>
                      </a:r>
                      <a:endParaRPr kumimoji="0" lang="sr-Latn-B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RAZDOBLJE PRIMJENE</a:t>
                      </a:r>
                      <a:endParaRPr kumimoji="0" lang="sr-Latn-B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 MOGUĆI ISHOD</a:t>
                      </a:r>
                      <a:endParaRPr kumimoji="0" lang="sr-Latn-B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ACEinhibitori, blokatori AT receptora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Cijela trudnoća, posebno 2. i 3. tromjesečje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Oštećenje bubrega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Amfetamini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Cijela trudnoća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Poremećaj razvoja, smanjen uspjeh u školi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Antitireoidni lijekovi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Cijela trudnoća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Fetalna hipotireoza(visoke doze)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Benzodiazepini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Cijela trudnoća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Razvoj zavisnosti kod novorođenčeta, povećan rizik za rascjep u usnoj šupljini(hronična upotreba)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Betablokatori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Cijela trudnoća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Usporenje rasta ( atenolol)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Barbiturati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Cijela trudnoća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Razvoj zavisnosti kod novorođenčeta (hronična upotreba)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Citostatici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Cijela trudnoća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Višestruki kongenitalni poremećaji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Dietilstilbestrol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Cijela trudnoća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Pojava adenokarcinoma vagine i cerviksa kod mladih djevojaka (17-22g.)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118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Fenitoin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Cijela trudnoća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Fetalni hidantoinski sindrom-poremećaj rasta i razvoja, mikrocefalija, kraniofacijalni poremećaji, hipoplazija noktiju i distalnih falangi prstiju</a:t>
                      </a:r>
                      <a:endParaRPr kumimoji="0" lang="sr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10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s-Latn-BA" dirty="0" smtClean="0"/>
              <a:t>   </a:t>
            </a:r>
            <a:r>
              <a:rPr lang="bs-Latn-BA" sz="3100" dirty="0" smtClean="0"/>
              <a:t>LIJEKOVI I NJIHOVI MOGUĆI TERATOGENI UČINCI   NA PLOD</a:t>
            </a:r>
            <a:r>
              <a:rPr lang="bs-Latn-BA" sz="3600" dirty="0" smtClean="0"/>
              <a:t/>
            </a:r>
            <a:br>
              <a:rPr lang="bs-Latn-BA" sz="3600" dirty="0" smtClean="0"/>
            </a:br>
            <a:endParaRPr lang="sr-Latn-B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268413"/>
          <a:ext cx="8889999" cy="562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333"/>
                <a:gridCol w="2963333"/>
                <a:gridCol w="2963333"/>
              </a:tblGrid>
              <a:tr h="396278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LIJEK</a:t>
                      </a:r>
                      <a:endParaRPr lang="sr-Latn-BA" sz="18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PAZDOBLJE PRIMJENE</a:t>
                      </a:r>
                      <a:endParaRPr lang="sr-Latn-BA" sz="18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MOGUĆI ISHOD</a:t>
                      </a:r>
                      <a:endParaRPr lang="sr-Latn-BA" sz="1800" dirty="0"/>
                    </a:p>
                  </a:txBody>
                  <a:tcPr marL="91438" marR="91438" marT="45721" marB="45721"/>
                </a:tc>
              </a:tr>
              <a:tr h="619979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Izotretinoin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Cijela trudnoća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Visok rizik</a:t>
                      </a:r>
                      <a:r>
                        <a:rPr lang="bs-Latn-BA" sz="1600" baseline="0" dirty="0" smtClean="0"/>
                        <a:t> za nastanak malformacija SŽS i lica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</a:tr>
              <a:tr h="377574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Litijum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Prvo tromjesečje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Kardiovaskularne malformacije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</a:tr>
              <a:tr h="396278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Karbamazepin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Prvo tromjesečje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Poremećaj neuralne cijevi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</a:tr>
              <a:tr h="396278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NSAR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Drugo tromjesečje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Zatvaranje</a:t>
                      </a:r>
                      <a:r>
                        <a:rPr lang="bs-Latn-BA" sz="1600" baseline="0" dirty="0" smtClean="0"/>
                        <a:t> ductus-a Botalli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</a:tr>
              <a:tr h="822973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Talidomid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Prvo tromjesečje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Fokomelija, višestruke malfomacije unutrašnjih organa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</a:tr>
              <a:tr h="619979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Tetraciklini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Cijela trudnoća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Inhibicija rasta kosti,poremećaj boje</a:t>
                      </a:r>
                      <a:r>
                        <a:rPr lang="bs-Latn-BA" sz="1600" baseline="0" dirty="0" smtClean="0"/>
                        <a:t> zuba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</a:tr>
              <a:tr h="619979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Valproati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Cijela trudnoća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Poremećaj neuralne cijevi (spina bifida)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</a:tr>
              <a:tr h="619979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Varfarin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Prvo tromjesečje</a:t>
                      </a:r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Hipoplastican korijen nosa, kondrodisplazija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</a:tr>
              <a:tr h="396278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Varfarin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Drugo tromjesečje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Malformacije SZS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</a:tr>
              <a:tr h="358935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Varfarin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Trece tromjesečje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Rizik intrakranijalnog krvarenja</a:t>
                      </a:r>
                      <a:endParaRPr lang="sr-Latn-BA" sz="1600" dirty="0"/>
                    </a:p>
                  </a:txBody>
                  <a:tcPr marL="91438" marR="91438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50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EC\Pictures\terato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94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EC\Pictures\terato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3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83450" cy="706437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err="1" smtClean="0"/>
              <a:t>Lijekovi</a:t>
            </a:r>
            <a:r>
              <a:rPr lang="en-US" altLang="en-US" sz="3200" dirty="0" smtClean="0"/>
              <a:t> </a:t>
            </a:r>
            <a:r>
              <a:rPr lang="sr-Latn-CS" altLang="en-US" sz="3200" dirty="0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trudno</a:t>
            </a:r>
            <a:r>
              <a:rPr lang="sr-Latn-CS" altLang="en-US" sz="3200" dirty="0" smtClean="0"/>
              <a:t>ća</a:t>
            </a:r>
            <a:endParaRPr lang="en-US" alt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Problem </a:t>
            </a:r>
            <a:r>
              <a:rPr lang="en-US" altLang="en-US" sz="2400" dirty="0" err="1" smtClean="0"/>
              <a:t>davanja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lijekova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trudnoći</a:t>
            </a:r>
            <a:r>
              <a:rPr lang="en-US" altLang="en-US" sz="2400" dirty="0" smtClean="0"/>
              <a:t> je </a:t>
            </a:r>
            <a:r>
              <a:rPr lang="en-US" altLang="en-US" sz="2400" dirty="0" err="1" smtClean="0"/>
              <a:t>kompleksan</a:t>
            </a:r>
            <a:r>
              <a:rPr lang="en-US" altLang="en-US" sz="2400" dirty="0" smtClean="0"/>
              <a:t> ne </a:t>
            </a:r>
            <a:r>
              <a:rPr lang="en-US" altLang="en-US" sz="2400" dirty="0" err="1" smtClean="0"/>
              <a:t>samo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zbog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izmjenjene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farmakokinetike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lijekova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već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zbog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prolaska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lijekova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kroz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placentu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krvotok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ploda</a:t>
            </a:r>
            <a:r>
              <a:rPr lang="en-US" altLang="en-US" sz="2400" dirty="0" smtClean="0"/>
              <a:t>.</a:t>
            </a:r>
            <a:endParaRPr lang="sr-Latn-CS" altLang="en-US" sz="2400" dirty="0" smtClean="0"/>
          </a:p>
          <a:p>
            <a:pPr eaLnBrk="1" hangingPunct="1">
              <a:lnSpc>
                <a:spcPct val="80000"/>
              </a:lnSpc>
            </a:pPr>
            <a:endParaRPr lang="sr-Latn-C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 smtClean="0"/>
              <a:t>Praktično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svi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lijekovi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sa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izuzetkom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velikih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organskih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molekula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što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insulin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heparin) </a:t>
            </a:r>
            <a:r>
              <a:rPr lang="en-US" altLang="en-US" sz="2400" dirty="0" err="1" smtClean="0"/>
              <a:t>imaju</a:t>
            </a:r>
            <a:r>
              <a:rPr lang="en-US" altLang="en-US" sz="2400" dirty="0" smtClean="0"/>
              <a:t>, u </a:t>
            </a:r>
            <a:r>
              <a:rPr lang="en-US" altLang="en-US" sz="2400" dirty="0" err="1" smtClean="0"/>
              <a:t>manjoj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ili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većoj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mjeri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sposobnost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prolaska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kroz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placentu</a:t>
            </a:r>
            <a:r>
              <a:rPr lang="en-US" altLang="en-US" sz="2400" dirty="0" smtClean="0"/>
              <a:t>. </a:t>
            </a:r>
            <a:endParaRPr lang="sr-Latn-CS" altLang="en-US" sz="2400" dirty="0" smtClean="0"/>
          </a:p>
          <a:p>
            <a:pPr eaLnBrk="1" hangingPunct="1">
              <a:lnSpc>
                <a:spcPct val="80000"/>
              </a:lnSpc>
            </a:pPr>
            <a:endParaRPr lang="sr-Latn-C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 smtClean="0"/>
              <a:t>Transplacentni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prolaz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oba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smjera</a:t>
            </a:r>
            <a:r>
              <a:rPr lang="en-US" altLang="en-US" sz="2400" dirty="0" smtClean="0"/>
              <a:t>  (</a:t>
            </a:r>
            <a:r>
              <a:rPr lang="en-US" altLang="en-US" sz="2400" dirty="0" err="1" smtClean="0"/>
              <a:t>majka</a:t>
            </a:r>
            <a:r>
              <a:rPr lang="en-US" altLang="en-US" sz="2400" dirty="0" smtClean="0"/>
              <a:t>-plod, </a:t>
            </a:r>
            <a:r>
              <a:rPr lang="en-US" altLang="en-US" sz="2400" dirty="0" err="1" smtClean="0"/>
              <a:t>ili</a:t>
            </a:r>
            <a:r>
              <a:rPr lang="en-US" altLang="en-US" sz="2400" dirty="0" smtClean="0"/>
              <a:t> plod-</a:t>
            </a:r>
            <a:r>
              <a:rPr lang="en-US" altLang="en-US" sz="2400" dirty="0" err="1" smtClean="0"/>
              <a:t>majka</a:t>
            </a:r>
            <a:r>
              <a:rPr lang="en-US" altLang="en-US" sz="2400" dirty="0" smtClean="0"/>
              <a:t>) </a:t>
            </a:r>
            <a:r>
              <a:rPr lang="en-US" altLang="en-US" sz="2400" dirty="0" err="1" smtClean="0"/>
              <a:t>uspostavlja</a:t>
            </a:r>
            <a:r>
              <a:rPr lang="en-US" altLang="en-US" sz="2400" dirty="0" smtClean="0"/>
              <a:t> se </a:t>
            </a:r>
            <a:r>
              <a:rPr lang="en-US" altLang="en-US" sz="2400" dirty="0" err="1" smtClean="0"/>
              <a:t>oko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nedelje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trudnoće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te</a:t>
            </a:r>
            <a:r>
              <a:rPr lang="en-US" altLang="en-US" sz="2400" dirty="0" smtClean="0"/>
              <a:t> je </a:t>
            </a:r>
            <a:r>
              <a:rPr lang="en-US" altLang="en-US" sz="2400" dirty="0" err="1" smtClean="0"/>
              <a:t>primjena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bilo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medikamenta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graviditetu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potencijalni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teratogeni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eksperiment</a:t>
            </a:r>
            <a:r>
              <a:rPr lang="en-US" alt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003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EC\Pictures\teratog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40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altLang="en-US" sz="2800" dirty="0" smtClean="0">
                <a:solidFill>
                  <a:srgbClr val="FFFF66"/>
                </a:solidFill>
              </a:rPr>
              <a:t/>
            </a:r>
            <a:br>
              <a:rPr lang="sr-Latn-CS" altLang="en-US" sz="2800" dirty="0" smtClean="0">
                <a:solidFill>
                  <a:srgbClr val="FFFF66"/>
                </a:solidFill>
              </a:rPr>
            </a:br>
            <a:r>
              <a:rPr lang="sr-Latn-CS" altLang="en-US" sz="2800" dirty="0" smtClean="0">
                <a:solidFill>
                  <a:srgbClr val="FFFF66"/>
                </a:solidFill>
              </a:rPr>
              <a:t> </a:t>
            </a:r>
            <a:r>
              <a:rPr lang="sr-Latn-CS" altLang="en-US" sz="3600" b="1" dirty="0" smtClean="0"/>
              <a:t>K</a:t>
            </a:r>
            <a:r>
              <a:rPr lang="de-DE" altLang="en-US" sz="3600" b="1" dirty="0" smtClean="0"/>
              <a:t>ategorizacij</a:t>
            </a:r>
            <a:r>
              <a:rPr lang="sr-Latn-CS" altLang="en-US" sz="3600" b="1" dirty="0" smtClean="0"/>
              <a:t>a</a:t>
            </a:r>
            <a:r>
              <a:rPr lang="de-DE" altLang="en-US" sz="3600" b="1" dirty="0" smtClean="0"/>
              <a:t> lijekova u odnosu na</a:t>
            </a:r>
            <a:r>
              <a:rPr lang="sr-Latn-CS" altLang="en-US" sz="3600" b="1" dirty="0" smtClean="0"/>
              <a:t> </a:t>
            </a:r>
            <a:r>
              <a:rPr lang="de-DE" altLang="en-US" sz="3600" b="1" dirty="0" smtClean="0"/>
              <a:t>rizik za fetus/novorođenče</a:t>
            </a:r>
            <a:r>
              <a:rPr lang="de-DE" altLang="en-US" sz="3600" dirty="0" smtClean="0"/>
              <a:t> </a:t>
            </a:r>
            <a:endParaRPr lang="en-US" altLang="en-US" sz="36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altLang="en-US" sz="2800" dirty="0" smtClean="0">
                <a:solidFill>
                  <a:srgbClr val="FFFF66"/>
                </a:solidFill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de-DE" altLang="en-US" sz="3200" dirty="0" smtClean="0"/>
              <a:t>Savezna uprava za hranu i lijekove SAD (Food and Drug Administration, FDA) </a:t>
            </a:r>
            <a:r>
              <a:rPr lang="sr-Latn-CS" altLang="en-US" sz="3200" dirty="0" smtClean="0"/>
              <a:t>je podijelila </a:t>
            </a:r>
            <a:r>
              <a:rPr lang="de-DE" altLang="en-US" sz="3200" dirty="0" smtClean="0"/>
              <a:t> lijekov</a:t>
            </a:r>
            <a:r>
              <a:rPr lang="sr-Latn-CS" altLang="en-US" sz="3200" dirty="0" smtClean="0"/>
              <a:t>e</a:t>
            </a:r>
            <a:r>
              <a:rPr lang="de-DE" altLang="en-US" sz="3200" dirty="0" smtClean="0"/>
              <a:t> u 5 kategorija rizika:</a:t>
            </a:r>
            <a:endParaRPr lang="sr-Latn-CS" altLang="en-US" sz="3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altLang="en-US" sz="28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2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s-Latn-BA" dirty="0" smtClean="0"/>
              <a:t>     </a:t>
            </a:r>
            <a:r>
              <a:rPr lang="bs-Latn-BA" sz="3600" dirty="0" smtClean="0"/>
              <a:t>Kategorizacija lijekova prema stepenu  rizika primjene u trudnoći (FDA)</a:t>
            </a:r>
            <a:endParaRPr lang="sr-Latn-B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28775"/>
          <a:ext cx="9144000" cy="450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7956376"/>
              </a:tblGrid>
              <a:tr h="720080">
                <a:tc>
                  <a:txBody>
                    <a:bodyPr/>
                    <a:lstStyle/>
                    <a:p>
                      <a:endParaRPr lang="bs-Latn-BA" sz="1800" dirty="0" smtClean="0"/>
                    </a:p>
                    <a:p>
                      <a:r>
                        <a:rPr lang="bs-Latn-BA" sz="1800" baseline="0" dirty="0" smtClean="0"/>
                        <a:t>     </a:t>
                      </a:r>
                      <a:r>
                        <a:rPr lang="bs-Latn-BA" sz="3600" dirty="0" smtClean="0"/>
                        <a:t>A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KONTROLISANO</a:t>
                      </a:r>
                      <a:r>
                        <a:rPr lang="bs-Latn-BA" baseline="0" dirty="0" smtClean="0"/>
                        <a:t> PROUČAVANJE KOD LJUDI, NEGATIVNO</a:t>
                      </a:r>
                      <a:endParaRPr lang="sr-Latn-BA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bs-Latn-BA" sz="1800" dirty="0" smtClean="0"/>
                    </a:p>
                    <a:p>
                      <a:r>
                        <a:rPr lang="bs-Latn-BA" sz="1800" baseline="0" dirty="0" smtClean="0"/>
                        <a:t>     </a:t>
                      </a:r>
                      <a:r>
                        <a:rPr lang="bs-Latn-BA" sz="3600" dirty="0" smtClean="0"/>
                        <a:t>B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PROUČAVANJA</a:t>
                      </a:r>
                      <a:r>
                        <a:rPr lang="bs-Latn-BA" baseline="0" dirty="0" smtClean="0"/>
                        <a:t> NA ŽIVOTINJAMA NISU POKAZALA RIZIK,</a:t>
                      </a:r>
                    </a:p>
                    <a:p>
                      <a:r>
                        <a:rPr lang="bs-Latn-BA" baseline="0" dirty="0" smtClean="0"/>
                        <a:t>ISKUSTVA PRIMJENE NA LJUDIMA, NEGATIVNA</a:t>
                      </a:r>
                      <a:endParaRPr lang="sr-Latn-BA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bs-Latn-BA" dirty="0" smtClean="0"/>
                        <a:t>     </a:t>
                      </a:r>
                    </a:p>
                    <a:p>
                      <a:r>
                        <a:rPr lang="bs-Latn-BA" sz="3600" dirty="0" smtClean="0"/>
                        <a:t>  C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ISTRAŽIVANJA</a:t>
                      </a:r>
                      <a:r>
                        <a:rPr lang="bs-Latn-BA" baseline="0" dirty="0" smtClean="0"/>
                        <a:t> NA ŽIVOTINJAMA POZITIVNA ILI NISU UČINJENA</a:t>
                      </a:r>
                    </a:p>
                    <a:p>
                      <a:r>
                        <a:rPr lang="bs-Latn-BA" baseline="0" dirty="0" smtClean="0"/>
                        <a:t>NEDOSTATAK PODATAKA U HUMANOJ PRIMJENI</a:t>
                      </a:r>
                    </a:p>
                    <a:p>
                      <a:endParaRPr lang="sr-Latn-BA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bs-Latn-BA" sz="1800" dirty="0" smtClean="0"/>
                    </a:p>
                    <a:p>
                      <a:r>
                        <a:rPr lang="bs-Latn-BA" sz="1800" baseline="0" dirty="0" smtClean="0"/>
                        <a:t>     </a:t>
                      </a:r>
                      <a:r>
                        <a:rPr lang="bs-Latn-BA" sz="3600" dirty="0" smtClean="0"/>
                        <a:t>D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HUMANI PODACI POKAZUJU RIZIK, (ODNOS RIZIK-KORIST)</a:t>
                      </a:r>
                      <a:endParaRPr lang="sr-Latn-BA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bs-Latn-BA" sz="1800" dirty="0" smtClean="0"/>
                    </a:p>
                    <a:p>
                      <a:r>
                        <a:rPr lang="bs-Latn-BA" sz="1800" baseline="0" dirty="0" smtClean="0"/>
                        <a:t>     </a:t>
                      </a:r>
                      <a:r>
                        <a:rPr lang="bs-Latn-BA" sz="3600" dirty="0" smtClean="0"/>
                        <a:t>X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ANIMALNI ILI HUMANI PODACI POZITIVNI</a:t>
                      </a:r>
                      <a:endParaRPr lang="sr-Latn-B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20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9036050" cy="865187"/>
          </a:xfrm>
        </p:spPr>
        <p:txBody>
          <a:bodyPr/>
          <a:lstStyle/>
          <a:p>
            <a:r>
              <a:rPr lang="bs-Latn-BA" altLang="en-US" dirty="0" smtClean="0"/>
              <a:t> </a:t>
            </a:r>
            <a:r>
              <a:rPr lang="bs-Latn-BA" altLang="en-US" sz="3200" dirty="0" smtClean="0"/>
              <a:t>PRIMJENA LIJEKOVA KOD ŽENA KOJE DOJE</a:t>
            </a:r>
            <a:endParaRPr lang="sr-Latn-BA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dirty="0" smtClean="0"/>
              <a:t> </a:t>
            </a:r>
            <a:r>
              <a:rPr lang="bs-Latn-BA" sz="2800" dirty="0" smtClean="0"/>
              <a:t>ZNAČAJ DOJENJA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800" dirty="0" smtClean="0"/>
              <a:t>MAJČINO MLIJEKO</a:t>
            </a:r>
            <a:r>
              <a:rPr lang="bs-Latn-BA" dirty="0" smtClean="0"/>
              <a:t>: više masti, niži pH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dirty="0" smtClean="0"/>
              <a:t>Lijekovi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400" dirty="0" smtClean="0"/>
              <a:t>najčešće u niskim koncentracijama(ukupna DD kod dojenčeta</a:t>
            </a:r>
            <a:r>
              <a:rPr lang="sr-Latn-CS" sz="2400" dirty="0"/>
              <a:t> </a:t>
            </a:r>
            <a:r>
              <a:rPr lang="sr-Latn-CS" sz="2400" dirty="0" smtClean="0"/>
              <a:t>1% majčine doze)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400" dirty="0"/>
              <a:t> </a:t>
            </a:r>
            <a:r>
              <a:rPr lang="sr-Latn-CS" sz="2400" dirty="0" smtClean="0"/>
              <a:t>liposolubilni, višeg pH lakše se izlučuju u majčino mlijeko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400" dirty="0"/>
              <a:t> </a:t>
            </a:r>
            <a:r>
              <a:rPr lang="sr-Latn-CS" sz="2400" dirty="0" smtClean="0"/>
              <a:t>mogu proizvesti farmakološki učinak (količina, toksičnost,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sr-Latn-CS" sz="2400" dirty="0" smtClean="0"/>
              <a:t>      aktivnost metaboličkih enzima djeteta)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400" dirty="0"/>
              <a:t> </a:t>
            </a:r>
            <a:r>
              <a:rPr lang="sr-Latn-CS" sz="2400" dirty="0" smtClean="0"/>
              <a:t>mogu izazvati reakcije preosjetljivosti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r-Latn-CS" sz="2400" dirty="0" smtClean="0"/>
              <a:t>IZBJEGAVATI UPOTREBU LIJEKOVA!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400" dirty="0" smtClean="0"/>
              <a:t>KORISTITI SIGURNE LIJEKOVE, 30-60</a:t>
            </a:r>
            <a:r>
              <a:rPr lang="sv-SE" sz="2400" dirty="0"/>
              <a:t> </a:t>
            </a:r>
            <a:r>
              <a:rPr lang="sv-SE" sz="2400" dirty="0" smtClean="0"/>
              <a:t>MIN. NAKON DOJENJA!</a:t>
            </a: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45557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07950" y="44450"/>
            <a:ext cx="8883650" cy="1152525"/>
          </a:xfrm>
        </p:spPr>
        <p:txBody>
          <a:bodyPr/>
          <a:lstStyle/>
          <a:p>
            <a:r>
              <a:rPr lang="bs-Latn-BA" altLang="en-US" sz="3200" dirty="0" smtClean="0">
                <a:solidFill>
                  <a:srgbClr val="FFFF00"/>
                </a:solidFill>
              </a:rPr>
              <a:t>                  </a:t>
            </a:r>
            <a:r>
              <a:rPr lang="bs-Latn-BA" altLang="en-US" sz="3200" dirty="0" smtClean="0"/>
              <a:t>LIJEKOVI U LAKTACIJI</a:t>
            </a:r>
            <a:endParaRPr lang="sr-Latn-BA" altLang="en-US" sz="3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268413"/>
          <a:ext cx="9144000" cy="238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70889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Lijekovi</a:t>
                      </a:r>
                      <a:r>
                        <a:rPr lang="bs-Latn-BA" sz="1800" baseline="0" dirty="0" smtClean="0"/>
                        <a:t> zbog kojih je potreban PREKID DOJENJA</a:t>
                      </a:r>
                      <a:endParaRPr lang="sr-Latn-BA" sz="1800" dirty="0"/>
                    </a:p>
                  </a:txBody>
                  <a:tcPr marT="45726" marB="45726"/>
                </a:tc>
              </a:tr>
              <a:tr h="2011948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Betablokatori,</a:t>
                      </a:r>
                    </a:p>
                    <a:p>
                      <a:r>
                        <a:rPr lang="bs-Latn-BA" sz="1800" dirty="0" smtClean="0"/>
                        <a:t>Salicilati,</a:t>
                      </a:r>
                    </a:p>
                    <a:p>
                      <a:r>
                        <a:rPr lang="bs-Latn-BA" sz="1800" dirty="0" smtClean="0"/>
                        <a:t>Litijum,</a:t>
                      </a:r>
                    </a:p>
                    <a:p>
                      <a:r>
                        <a:rPr lang="bs-Latn-BA" sz="1800" dirty="0" smtClean="0"/>
                        <a:t>Citostatici,</a:t>
                      </a:r>
                    </a:p>
                    <a:p>
                      <a:r>
                        <a:rPr lang="bs-Latn-BA" sz="1800" dirty="0" smtClean="0"/>
                        <a:t>Tetraciklini, fluorokinoloni, kloramfenikol,</a:t>
                      </a:r>
                    </a:p>
                    <a:p>
                      <a:r>
                        <a:rPr lang="bs-Latn-BA" sz="1800" dirty="0" smtClean="0"/>
                        <a:t>Radioaktivni jod,</a:t>
                      </a:r>
                    </a:p>
                    <a:p>
                      <a:r>
                        <a:rPr lang="bs-Latn-BA" sz="1800" dirty="0" smtClean="0"/>
                        <a:t>Sredstva zavisnosti</a:t>
                      </a:r>
                      <a:r>
                        <a:rPr lang="bs-Latn-BA" sz="1800" baseline="0" dirty="0" smtClean="0"/>
                        <a:t> (narkotici, kokain, amfetamini...)</a:t>
                      </a:r>
                      <a:endParaRPr lang="sr-Latn-BA" sz="1800" dirty="0"/>
                    </a:p>
                  </a:txBody>
                  <a:tcPr marT="45726" marB="45726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3644900"/>
          <a:ext cx="9155113" cy="1041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5113"/>
              </a:tblGrid>
              <a:tr h="401380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Lijekovi koji uzrokuju supresiju izlučivanja mlijeka:</a:t>
                      </a:r>
                      <a:endParaRPr lang="sr-Latn-BA" sz="1800" dirty="0"/>
                    </a:p>
                  </a:txBody>
                  <a:tcPr marL="91447" marR="91447" marT="45705" marB="45705"/>
                </a:tc>
              </a:tr>
              <a:tr h="640020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Bromokriptin,</a:t>
                      </a:r>
                    </a:p>
                    <a:p>
                      <a:r>
                        <a:rPr lang="bs-Latn-BA" sz="1800" dirty="0" smtClean="0"/>
                        <a:t>Oralni kontraceptivi u visokim</a:t>
                      </a:r>
                      <a:r>
                        <a:rPr lang="bs-Latn-BA" sz="1800" baseline="0" dirty="0" smtClean="0"/>
                        <a:t> dozama</a:t>
                      </a:r>
                      <a:endParaRPr lang="sr-Latn-BA" sz="1800" dirty="0"/>
                    </a:p>
                  </a:txBody>
                  <a:tcPr marL="91447" marR="91447" marT="45705" marB="45705"/>
                </a:tc>
              </a:tr>
            </a:tbl>
          </a:graphicData>
        </a:graphic>
      </p:graphicFrame>
      <p:sp>
        <p:nvSpPr>
          <p:cNvPr id="25619" name="Content Placeholder 6"/>
          <p:cNvSpPr>
            <a:spLocks noGrp="1"/>
          </p:cNvSpPr>
          <p:nvPr>
            <p:ph idx="1"/>
          </p:nvPr>
        </p:nvSpPr>
        <p:spPr>
          <a:xfrm>
            <a:off x="304800" y="1554163"/>
            <a:ext cx="8839200" cy="5303837"/>
          </a:xfrm>
        </p:spPr>
        <p:txBody>
          <a:bodyPr/>
          <a:lstStyle/>
          <a:p>
            <a:endParaRPr lang="sr-Latn-BA" altLang="en-US" smtClean="0"/>
          </a:p>
          <a:p>
            <a:endParaRPr lang="sr-Latn-BA" alt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4692650"/>
          <a:ext cx="9155113" cy="1038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5113"/>
              </a:tblGrid>
              <a:tr h="398265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Lijekovi koji dovode do sedacije dojenčeta:</a:t>
                      </a:r>
                    </a:p>
                  </a:txBody>
                  <a:tcPr marL="91442" marR="91442" marT="45689" marB="45689"/>
                </a:tc>
              </a:tr>
              <a:tr h="639960">
                <a:tc>
                  <a:txBody>
                    <a:bodyPr/>
                    <a:lstStyle/>
                    <a:p>
                      <a:r>
                        <a:rPr lang="bs-Latn-BA" sz="1800" dirty="0" smtClean="0"/>
                        <a:t>Diazepam</a:t>
                      </a:r>
                      <a:r>
                        <a:rPr lang="bs-Latn-BA" sz="1800" baseline="0" dirty="0" smtClean="0"/>
                        <a:t> (akumulacija lijeka zbog dugog vremena polueliminacije)</a:t>
                      </a:r>
                    </a:p>
                    <a:p>
                      <a:r>
                        <a:rPr lang="bs-Latn-BA" sz="1800" baseline="0" dirty="0" smtClean="0"/>
                        <a:t>Fenobarbiton (oslabljen refleks sisanja)</a:t>
                      </a:r>
                      <a:endParaRPr lang="sr-Latn-BA" sz="1800" dirty="0"/>
                    </a:p>
                  </a:txBody>
                  <a:tcPr marL="91442" marR="91442" marT="45689" marB="4568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42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bs-Latn-BA" altLang="en-US" dirty="0" smtClean="0"/>
              <a:t>			</a:t>
            </a:r>
            <a:r>
              <a:rPr lang="bs-Latn-BA" altLang="en-US" sz="3200" dirty="0" smtClean="0"/>
              <a:t>ANTIINFEKTIVI</a:t>
            </a:r>
            <a:endParaRPr lang="sr-Latn-BA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600" dirty="0" smtClean="0"/>
              <a:t>Penicilini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600" dirty="0" smtClean="0"/>
              <a:t>Cefalosporini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600" dirty="0" smtClean="0"/>
              <a:t>Karbapenemi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600" dirty="0" smtClean="0"/>
              <a:t>Fluorokinoloni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600" dirty="0" smtClean="0"/>
              <a:t>Aminoglikozidi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sz="3600" dirty="0" smtClean="0"/>
          </a:p>
        </p:txBody>
      </p:sp>
      <p:sp>
        <p:nvSpPr>
          <p:cNvPr id="2662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bs-Latn-BA" altLang="en-US" sz="3600" dirty="0" smtClean="0"/>
              <a:t>Sulfonamidi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bs-Latn-BA" altLang="en-US" sz="3600" dirty="0" smtClean="0"/>
              <a:t>Antifungici</a:t>
            </a:r>
            <a:endParaRPr lang="sr-Latn-B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903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bs-Latn-BA" altLang="en-US" dirty="0" smtClean="0"/>
              <a:t> 			    penicilini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 Kategorija rizika u trudnoći: B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Prolaze kroz placentu lagano i brzo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Koncentracija u fetusu jednaka kao kod majke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3200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Prelaze u majčino mlijeko u maloj koncentraciji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Kompatibilni sa dojenjem</a:t>
            </a:r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 smtClean="0"/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/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/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dirty="0"/>
              <a:t>	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13357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bs-Latn-BA" altLang="en-US" dirty="0" smtClean="0"/>
              <a:t>			cefalosporini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/>
              <a:t> </a:t>
            </a:r>
            <a:r>
              <a:rPr lang="bs-Latn-BA" sz="3200" dirty="0" smtClean="0"/>
              <a:t>Kategorija rizika u trudnoći:B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Prolaze kroz placentu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3200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Prelaze u majčino mlijeko u maloj koncentraciji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Kompatibilni (uglavnom) sa dojenjem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218938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bs-Latn-BA" altLang="en-US" dirty="0" smtClean="0"/>
              <a:t>                      fluorohinoloni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488315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Kategorija rizika u trudnoći: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Ne preporučuje se upotreba u trudnoći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Koristiti sigurnije alternative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3200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Izlučuje se u majčino mlijeko,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Ne preporučuje se dojiti za vrijeme terapije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78706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bs-Latn-BA" altLang="en-US" dirty="0" smtClean="0"/>
              <a:t>                          makrolidi</a:t>
            </a:r>
            <a:endParaRPr lang="sr-Latn-BA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545138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endParaRPr lang="bs-Latn-BA" altLang="en-US" dirty="0" smtClean="0"/>
          </a:p>
          <a:p>
            <a:pPr marL="0" indent="0">
              <a:buFont typeface="Courier New" panose="02070309020205020404" pitchFamily="49" charset="0"/>
              <a:buChar char="o"/>
            </a:pPr>
            <a:r>
              <a:rPr lang="bs-Latn-BA" altLang="en-US" sz="2800" dirty="0" smtClean="0"/>
              <a:t>Kategorija rizika u trudnoći: B/C/C/B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s-Latn-BA" altLang="en-US" sz="2800" dirty="0" smtClean="0"/>
              <a:t>Prolaze kroz placentu u malim količinama</a:t>
            </a:r>
          </a:p>
          <a:p>
            <a:pPr marL="0" indent="0">
              <a:buFont typeface="Courier New" panose="02070309020205020404" pitchFamily="49" charset="0"/>
              <a:buChar char="o"/>
            </a:pPr>
            <a:endParaRPr lang="bs-Latn-BA" altLang="en-US" sz="2800" dirty="0" smtClean="0"/>
          </a:p>
          <a:p>
            <a:pPr marL="0" indent="0">
              <a:buFont typeface="Courier New" panose="02070309020205020404" pitchFamily="49" charset="0"/>
              <a:buChar char="o"/>
            </a:pPr>
            <a:r>
              <a:rPr lang="bs-Latn-BA" altLang="en-US" sz="2800" dirty="0" smtClean="0"/>
              <a:t>Laktacija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s-Latn-BA" altLang="en-US" sz="2800" dirty="0" smtClean="0"/>
              <a:t>Eritromicin: (Case </a:t>
            </a:r>
            <a:r>
              <a:rPr lang="sr-Latn-BA" altLang="en-US" sz="2800" dirty="0" smtClean="0"/>
              <a:t>report i kohortna studija) moguća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bs-Latn-BA" altLang="en-US" sz="2800" dirty="0" smtClean="0"/>
              <a:t>    povezanost sa stenozom pilorusa kod novorođenčadi izloženoj eritromicinu putem majčinog mlijeka.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s-Latn-BA" altLang="en-US" sz="2800" dirty="0" smtClean="0"/>
              <a:t>Ostali: kompatibilni</a:t>
            </a:r>
          </a:p>
          <a:p>
            <a:pPr lvl="1">
              <a:buFont typeface="Wingdings 2" panose="05020102010507070707" pitchFamily="18" charset="2"/>
              <a:buNone/>
            </a:pPr>
            <a:endParaRPr lang="bs-Latn-BA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0612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err="1" smtClean="0"/>
              <a:t>Lijekovi</a:t>
            </a:r>
            <a:r>
              <a:rPr lang="en-US" altLang="en-US" sz="3200" dirty="0" smtClean="0"/>
              <a:t> </a:t>
            </a:r>
            <a:r>
              <a:rPr lang="sr-Latn-CS" altLang="en-US" sz="3200" dirty="0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trudno</a:t>
            </a:r>
            <a:r>
              <a:rPr lang="sr-Latn-CS" altLang="en-US" sz="3200" dirty="0" smtClean="0"/>
              <a:t>ća</a:t>
            </a:r>
            <a:br>
              <a:rPr lang="sr-Latn-CS" altLang="en-US" sz="3200" dirty="0" smtClean="0"/>
            </a:br>
            <a:r>
              <a:rPr lang="sr-Latn-CS" altLang="en-US" sz="3200" dirty="0" smtClean="0"/>
              <a:t>Promjene u farmakokinetici I</a:t>
            </a:r>
            <a:endParaRPr lang="en-US" altLang="en-US" sz="32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/>
              <a:t>smanjen</a:t>
            </a:r>
            <a:r>
              <a:rPr lang="sr-Latn-CS" altLang="en-US" sz="2400" dirty="0" smtClean="0"/>
              <a:t>a</a:t>
            </a:r>
            <a:r>
              <a:rPr lang="en-US" altLang="en-US" sz="2400" dirty="0" smtClean="0"/>
              <a:t> </a:t>
            </a:r>
            <a:r>
              <a:rPr lang="sr-Latn-CS" altLang="en-US" sz="2400" dirty="0" smtClean="0"/>
              <a:t>je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resorpcij</a:t>
            </a:r>
            <a:r>
              <a:rPr lang="sr-Latn-CS" altLang="en-US" sz="2400" dirty="0" smtClean="0"/>
              <a:t>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lijekova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iz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gastrointestinalnog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trakta</a:t>
            </a:r>
            <a:endParaRPr lang="sr-Latn-C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sr-Latn-CS" altLang="en-US" sz="2400" dirty="0" smtClean="0"/>
              <a:t>o</a:t>
            </a:r>
            <a:r>
              <a:rPr lang="en-US" altLang="en-US" sz="2400" dirty="0" smtClean="0"/>
              <a:t>sim </a:t>
            </a:r>
            <a:r>
              <a:rPr lang="en-US" altLang="en-US" sz="2400" dirty="0" err="1" smtClean="0"/>
              <a:t>majčinog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prostora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javljaju</a:t>
            </a:r>
            <a:r>
              <a:rPr lang="en-US" altLang="en-US" sz="2400" dirty="0" smtClean="0"/>
              <a:t> se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dva</a:t>
            </a:r>
            <a:r>
              <a:rPr lang="en-US" altLang="en-US" sz="2400" dirty="0" smtClean="0"/>
              <a:t> nova </a:t>
            </a:r>
            <a:r>
              <a:rPr lang="en-US" altLang="en-US" sz="2400" dirty="0" err="1" smtClean="0"/>
              <a:t>prostora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kojim</a:t>
            </a:r>
            <a:r>
              <a:rPr lang="en-US" altLang="en-US" sz="2400" dirty="0" smtClean="0"/>
              <a:t> se </a:t>
            </a:r>
            <a:r>
              <a:rPr lang="en-US" altLang="en-US" sz="2400" dirty="0" err="1" smtClean="0"/>
              <a:t>raspodjeljuju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lijekovi</a:t>
            </a:r>
            <a:r>
              <a:rPr lang="en-US" altLang="en-US" sz="2400" dirty="0" smtClean="0"/>
              <a:t> : plod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amnionska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tečnost</a:t>
            </a:r>
            <a:endParaRPr lang="sr-Latn-CS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sr-Latn-CS" altLang="en-US" sz="2400" dirty="0" smtClean="0"/>
              <a:t>u</a:t>
            </a:r>
            <a:r>
              <a:rPr lang="en-US" altLang="en-US" sz="2400" dirty="0" err="1" smtClean="0"/>
              <a:t>kupna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tjelesna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tečnost</a:t>
            </a:r>
            <a:r>
              <a:rPr lang="en-US" altLang="en-US" sz="2400" dirty="0" smtClean="0"/>
              <a:t> se </a:t>
            </a:r>
            <a:r>
              <a:rPr lang="en-US" altLang="en-US" sz="2400" dirty="0" err="1" smtClean="0"/>
              <a:t>povećava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za</a:t>
            </a:r>
            <a:r>
              <a:rPr lang="en-US" altLang="en-US" sz="2400" dirty="0" smtClean="0"/>
              <a:t> 5-8 </a:t>
            </a:r>
            <a:r>
              <a:rPr lang="en-US" altLang="en-US" sz="2400" dirty="0" err="1" smtClean="0"/>
              <a:t>litara</a:t>
            </a:r>
            <a:r>
              <a:rPr lang="en-US" altLang="en-US" sz="2400" dirty="0" smtClean="0"/>
              <a:t>, od </a:t>
            </a:r>
            <a:r>
              <a:rPr lang="en-US" altLang="en-US" sz="2400" dirty="0" err="1" smtClean="0"/>
              <a:t>čega</a:t>
            </a:r>
            <a:r>
              <a:rPr lang="en-US" altLang="en-US" sz="2400" dirty="0" smtClean="0"/>
              <a:t> je 80% </a:t>
            </a:r>
            <a:r>
              <a:rPr lang="en-US" altLang="en-US" sz="2400" dirty="0" err="1" smtClean="0"/>
              <a:t>ekstracelularna</a:t>
            </a:r>
            <a:r>
              <a:rPr lang="en-US" altLang="en-US" sz="2400" dirty="0" smtClean="0"/>
              <a:t>, a </a:t>
            </a:r>
            <a:r>
              <a:rPr lang="en-US" altLang="en-US" sz="2400" dirty="0" err="1" smtClean="0"/>
              <a:t>oko</a:t>
            </a:r>
            <a:r>
              <a:rPr lang="en-US" altLang="en-US" sz="2400" dirty="0" smtClean="0"/>
              <a:t> 20 % </a:t>
            </a:r>
            <a:r>
              <a:rPr lang="en-US" altLang="en-US" sz="2400" dirty="0" err="1" smtClean="0"/>
              <a:t>intracelularna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tečnost</a:t>
            </a:r>
            <a:r>
              <a:rPr lang="en-US" altLang="en-US" sz="2400" dirty="0" smtClean="0"/>
              <a:t>.</a:t>
            </a:r>
            <a:endParaRPr lang="sr-Latn-CS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 </a:t>
            </a:r>
            <a:r>
              <a:rPr lang="en-US" altLang="en-US" sz="2400" dirty="0" smtClean="0"/>
              <a:t>   </a:t>
            </a:r>
            <a:endParaRPr lang="sr-Latn-C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sr-Latn-CS" altLang="en-US" sz="2400" dirty="0" smtClean="0"/>
              <a:t>u</a:t>
            </a:r>
            <a:r>
              <a:rPr lang="en-US" altLang="en-US" sz="2400" dirty="0" err="1" smtClean="0"/>
              <a:t>većana</a:t>
            </a:r>
            <a:r>
              <a:rPr lang="en-US" altLang="en-US" sz="2400" dirty="0" smtClean="0"/>
              <a:t> je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zapremina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krvi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oko</a:t>
            </a:r>
            <a:r>
              <a:rPr lang="en-US" altLang="en-US" sz="2400" dirty="0" smtClean="0"/>
              <a:t> 30-40% </a:t>
            </a:r>
            <a:r>
              <a:rPr lang="en-US" altLang="en-US" sz="2400" dirty="0" err="1" smtClean="0"/>
              <a:t>zbog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povećanja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zapremine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plazme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koja</a:t>
            </a:r>
            <a:r>
              <a:rPr lang="en-US" altLang="en-US" sz="2400" dirty="0" smtClean="0"/>
              <a:t> je </a:t>
            </a:r>
            <a:r>
              <a:rPr lang="en-US" altLang="en-US" sz="2400" dirty="0" err="1" smtClean="0"/>
              <a:t>veća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čak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za</a:t>
            </a:r>
            <a:r>
              <a:rPr lang="en-US" altLang="en-US" sz="2400" dirty="0" smtClean="0"/>
              <a:t> 50%. </a:t>
            </a:r>
          </a:p>
        </p:txBody>
      </p:sp>
    </p:spTree>
    <p:extLst>
      <p:ext uri="{BB962C8B-B14F-4D97-AF65-F5344CB8AC3E}">
        <p14:creationId xmlns:p14="http://schemas.microsoft.com/office/powerpoint/2010/main" val="276547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bs-Latn-BA" altLang="en-US" dirty="0" smtClean="0"/>
              <a:t>		</a:t>
            </a:r>
            <a:r>
              <a:rPr lang="bs-Latn-BA" altLang="en-US" dirty="0" smtClean="0">
                <a:solidFill>
                  <a:srgbClr val="FFFF00"/>
                </a:solidFill>
              </a:rPr>
              <a:t>     </a:t>
            </a:r>
            <a:r>
              <a:rPr lang="bs-Latn-BA" altLang="en-US" dirty="0" smtClean="0"/>
              <a:t>aminoglikozidi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Kategorije rizika u trudnoći: 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Brzo prolaze kroz placentu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Ulaze u amnionsku tečnost putem fetalne cirkulacije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3200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Kompatibilni sa dojenjem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Ne absorbuju se putem GI trakta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36473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 altLang="en-US" dirty="0" smtClean="0"/>
              <a:t>	</a:t>
            </a:r>
            <a:r>
              <a:rPr lang="bs-Latn-BA" altLang="en-US" dirty="0" smtClean="0"/>
              <a:t>		sulfonamidi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036050" cy="540067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Kategorija rizika u trudnoći:C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Prolaze kroz placentu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Suplementacija sa folnom kis.može ublažiti rizik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Pred porodjaj kontraindicirani (kernikteurs)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Izlučuje se u majčino mlijeko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Izbjegavati u dojenju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315477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936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s-Latn-BA" dirty="0"/>
              <a:t>	</a:t>
            </a:r>
            <a:r>
              <a:rPr lang="bs-Latn-BA" dirty="0" smtClean="0"/>
              <a:t>	      </a:t>
            </a:r>
            <a:r>
              <a:rPr lang="bs-Latn-BA" sz="4000" dirty="0" smtClean="0"/>
              <a:t>tetraciklini</a:t>
            </a: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2700" dirty="0" smtClean="0"/>
              <a:t>          		  (doksiciklin, minociklin)</a:t>
            </a:r>
            <a:endParaRPr lang="sr-Latn-B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Kategorija rizika u trudnoći:D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Mogu uzrokovati defekte (kosti, zubi,...)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3200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Izlučuje se u majčino mlijeko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Preporučuje se prekid dojenja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23939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bs-Latn-BA" altLang="en-US" dirty="0" smtClean="0"/>
              <a:t>                          antifungici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3200" dirty="0" smtClean="0"/>
              <a:t>AMPHOTERICIN B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  Kategorija rizika u trudnoći:B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3200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Nema podataka o izlučivanju u majčino mlijeko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Ne preporučuje se u dojenju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6523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bs-Latn-BA" altLang="en-US" dirty="0" smtClean="0"/>
              <a:t>			analgetici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800" dirty="0" smtClean="0"/>
              <a:t>  </a:t>
            </a:r>
            <a:r>
              <a:rPr lang="bs-Latn-BA" sz="2800" b="1" i="1" dirty="0" smtClean="0"/>
              <a:t>ASK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800" dirty="0"/>
              <a:t>K</a:t>
            </a:r>
            <a:r>
              <a:rPr lang="bs-Latn-BA" sz="2800" dirty="0" smtClean="0"/>
              <a:t>ategorija rizika u trudnoći: C/D (zadnji trimestar)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800" b="1" i="1" dirty="0"/>
              <a:t> </a:t>
            </a:r>
            <a:r>
              <a:rPr lang="bs-Latn-BA" sz="2800" b="1" i="1" dirty="0" smtClean="0"/>
              <a:t>   smrtnost, intrauterni zastoj rasta, intoksikacija, krvarenje,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800" b="1" i="1" dirty="0"/>
              <a:t> </a:t>
            </a:r>
            <a:r>
              <a:rPr lang="bs-Latn-BA" sz="2800" b="1" i="1" dirty="0" smtClean="0"/>
              <a:t>    neonatalna acidoza,prevremeno zatvaranje ductus Botalli-a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800" dirty="0" smtClean="0"/>
              <a:t>Laktacija: prelazi u majčino mlijeko, potreban oprez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28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800" b="1" i="1" dirty="0" smtClean="0"/>
              <a:t>  PARACETAMOL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800" dirty="0" smtClean="0"/>
              <a:t>Kategorija rizika u trudnoći:B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800" dirty="0" smtClean="0"/>
              <a:t>Laktacija: prelazi u majčino mlijeko, potreban oprez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28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800" b="1" i="1" dirty="0" smtClean="0"/>
              <a:t>  IBUPROFEN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800" dirty="0" smtClean="0"/>
              <a:t>Kategorija rizika u trudnoći: (&gt; 30 nedelja trudnoće)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800" dirty="0" smtClean="0"/>
              <a:t>Laktacija: prelazi u majčino mlijeko, ne preporučuje se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30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800" dirty="0"/>
              <a:t> </a:t>
            </a:r>
            <a:r>
              <a:rPr lang="bs-Latn-BA" sz="2800" dirty="0" smtClean="0"/>
              <a:t> 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23590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s-Latn-BA" dirty="0" smtClean="0"/>
              <a:t>   </a:t>
            </a:r>
            <a:r>
              <a:rPr lang="bs-Latn-BA" sz="3600" dirty="0" smtClean="0"/>
              <a:t>Preparati za liječenje gerb-a i peptičkog</a:t>
            </a:r>
            <a:br>
              <a:rPr lang="bs-Latn-BA" sz="3600" dirty="0" smtClean="0"/>
            </a:br>
            <a:r>
              <a:rPr lang="bs-Latn-BA" sz="3600" dirty="0" smtClean="0"/>
              <a:t>       ulkusa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1196975"/>
            <a:ext cx="8991600" cy="56610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3200" b="1" i="1" dirty="0" smtClean="0"/>
              <a:t>ANTAGONISTI H2 RECEPTORA,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Rizik u trudnoći:B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Laktacija: prelazi u majčino mlijeko,potreban oprez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sz="32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3200" b="1" i="1" dirty="0" smtClean="0"/>
              <a:t>INHIBITORI PROTONSKE PUMPE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Rizik u trudnoći:B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Laktacija: prelazi u majčino mlijeko, ne preporučuje se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336577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bs-Latn-BA" altLang="en-US" dirty="0" smtClean="0"/>
              <a:t>			    laksativi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b="1" i="1" dirty="0" smtClean="0"/>
              <a:t>Bisakodil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 smtClean="0"/>
              <a:t>rizik u trudnoći: C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sz="3200" b="1" i="1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b="1" i="1" dirty="0" smtClean="0"/>
              <a:t>Laktuloza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b="1" i="1" dirty="0" smtClean="0"/>
              <a:t>Rizik u trudnoći :B</a:t>
            </a:r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 smtClean="0"/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/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 smtClean="0"/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5557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bs-Latn-BA" altLang="en-US" dirty="0" smtClean="0"/>
              <a:t>			   diazepam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800" dirty="0" smtClean="0"/>
              <a:t>Kategorija rizika u trudnoći: 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800" dirty="0" smtClean="0"/>
              <a:t>prolazi kroz placentu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800" dirty="0"/>
              <a:t>p</a:t>
            </a:r>
            <a:r>
              <a:rPr lang="bs-Latn-BA" sz="2800" dirty="0" smtClean="0"/>
              <a:t>ovećan rizik nastanka kongenitalnih malformacija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800" dirty="0"/>
              <a:t>k</a:t>
            </a:r>
            <a:r>
              <a:rPr lang="bs-Latn-BA" sz="2800" dirty="0" smtClean="0"/>
              <a:t>od primjene većih doza neposredno pred porodjaj: hipoaktivnost, hipotonija, hipotermija, problemi hranjenja</a:t>
            </a:r>
            <a:endParaRPr lang="bs-Latn-BA" sz="2800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800" dirty="0" smtClean="0"/>
              <a:t>Laktacija:prelazi u majčino mlijeko, kontraindicirana primjena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28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800" dirty="0" smtClean="0"/>
              <a:t>  </a:t>
            </a:r>
            <a:r>
              <a:rPr lang="bs-Latn-BA" sz="2800" b="1" i="1" dirty="0" smtClean="0"/>
              <a:t>BENZODIAZEPINI: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2800" dirty="0" smtClean="0"/>
              <a:t>Benzodiazepini se izlučuju mlijekom, ne preporučuju se dojenje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b="1" i="1" dirty="0" smtClean="0"/>
          </a:p>
        </p:txBody>
      </p:sp>
    </p:spTree>
    <p:extLst>
      <p:ext uri="{BB962C8B-B14F-4D97-AF65-F5344CB8AC3E}">
        <p14:creationId xmlns:p14="http://schemas.microsoft.com/office/powerpoint/2010/main" val="48657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bs-Latn-BA" altLang="en-US" dirty="0" smtClean="0"/>
              <a:t>			metoklopramid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Kategorija rizika u trudnoći: B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/>
              <a:t>p</a:t>
            </a:r>
            <a:r>
              <a:rPr lang="bs-Latn-BA" sz="3200" dirty="0" smtClean="0"/>
              <a:t>rolazi kroz placentu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/>
              <a:t>t</a:t>
            </a:r>
            <a:r>
              <a:rPr lang="bs-Latn-BA" sz="3200" dirty="0" smtClean="0"/>
              <a:t>eratogena svojstva nisu uočena u animalnim studijama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/>
              <a:t>n</a:t>
            </a:r>
            <a:r>
              <a:rPr lang="bs-Latn-BA" sz="3200" dirty="0" smtClean="0"/>
              <a:t>ema adekvatnih kontrolisanih humanih studija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sz="3200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Laktacija:izlučuje se u majčino mlijeko,potreban oprez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42871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bs-Latn-BA" altLang="en-US" dirty="0" smtClean="0"/>
              <a:t>			  loratadin</a:t>
            </a:r>
            <a:endParaRPr lang="sr-Latn-BA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488315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bs-Latn-BA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Kategorija rizika u trudnoći: B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/>
              <a:t>p</a:t>
            </a:r>
            <a:r>
              <a:rPr lang="bs-Latn-BA" sz="3200" dirty="0" smtClean="0"/>
              <a:t>rolazi kroz placentu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/>
              <a:t>t</a:t>
            </a:r>
            <a:r>
              <a:rPr lang="bs-Latn-BA" sz="3200" dirty="0" smtClean="0"/>
              <a:t>eratogena svojstva nisu uočena u animalnim studijama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3200" dirty="0"/>
              <a:t>n</a:t>
            </a:r>
            <a:r>
              <a:rPr lang="bs-Latn-BA" sz="3200" dirty="0" smtClean="0"/>
              <a:t>ema adekvatnih kontrolisanih humanih studija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sz="3200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bs-Latn-BA" sz="3200" dirty="0" smtClean="0"/>
              <a:t>Laktacija: izlucuje se u majčino mlijeko, ne preporučuje se/potreban oprez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322333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err="1" smtClean="0"/>
              <a:t>Lijekovi</a:t>
            </a:r>
            <a:r>
              <a:rPr lang="en-US" altLang="en-US" sz="3200" dirty="0" smtClean="0"/>
              <a:t> </a:t>
            </a:r>
            <a:r>
              <a:rPr lang="sr-Latn-CS" altLang="en-US" sz="3200" dirty="0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trudno</a:t>
            </a:r>
            <a:r>
              <a:rPr lang="sr-Latn-CS" altLang="en-US" sz="3200" dirty="0" smtClean="0"/>
              <a:t>ća</a:t>
            </a:r>
            <a:br>
              <a:rPr lang="sr-Latn-CS" altLang="en-US" sz="3200" dirty="0" smtClean="0"/>
            </a:br>
            <a:r>
              <a:rPr lang="sr-Latn-CS" altLang="en-US" sz="3200" dirty="0" smtClean="0"/>
              <a:t>Promjene u farmakokinetici II</a:t>
            </a:r>
            <a:endParaRPr lang="en-US" alt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altLang="en-US" sz="2400" dirty="0" smtClean="0"/>
              <a:t>d</a:t>
            </a:r>
            <a:r>
              <a:rPr lang="en-US" altLang="en-US" sz="2400" dirty="0" err="1" smtClean="0"/>
              <a:t>olazi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do </a:t>
            </a:r>
            <a:r>
              <a:rPr lang="en-US" altLang="en-US" sz="2400" dirty="0" err="1" smtClean="0"/>
              <a:t>porasta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broja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eritrocita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oko</a:t>
            </a:r>
            <a:r>
              <a:rPr lang="en-US" altLang="en-US" sz="2400" dirty="0" smtClean="0"/>
              <a:t> 20%, </a:t>
            </a:r>
            <a:r>
              <a:rPr lang="en-US" altLang="en-US" sz="2400" dirty="0" err="1" smtClean="0"/>
              <a:t>mada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vrijednost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hemoglobina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zbog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velikog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razblaženja</a:t>
            </a:r>
            <a:r>
              <a:rPr lang="en-US" altLang="en-US" sz="2400" dirty="0" smtClean="0"/>
              <a:t>.</a:t>
            </a:r>
            <a:endParaRPr lang="sr-Latn-CS" altLang="en-US" sz="2400" dirty="0" smtClean="0"/>
          </a:p>
          <a:p>
            <a:pPr eaLnBrk="1" hangingPunct="1"/>
            <a:endParaRPr lang="sr-Latn-CS" altLang="en-US" sz="2400" dirty="0" smtClean="0"/>
          </a:p>
          <a:p>
            <a:pPr eaLnBrk="1" hangingPunct="1"/>
            <a:r>
              <a:rPr lang="sr-Latn-CS" altLang="en-US" sz="2400" dirty="0" smtClean="0"/>
              <a:t>p</a:t>
            </a:r>
            <a:r>
              <a:rPr lang="en-US" altLang="en-US" sz="2400" dirty="0" err="1" smtClean="0"/>
              <a:t>ovećanje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masnog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tkiva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trudnoći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oko</a:t>
            </a:r>
            <a:r>
              <a:rPr lang="en-US" altLang="en-US" sz="2400" dirty="0" smtClean="0"/>
              <a:t> 3-10 kg </a:t>
            </a:r>
            <a:r>
              <a:rPr lang="en-US" altLang="en-US" sz="2400" dirty="0" err="1" smtClean="0"/>
              <a:t>može</a:t>
            </a:r>
            <a:r>
              <a:rPr lang="en-US" altLang="en-US" sz="2400" dirty="0" smtClean="0"/>
              <a:t> da </a:t>
            </a:r>
            <a:r>
              <a:rPr lang="en-US" altLang="en-US" sz="2400" dirty="0" err="1" smtClean="0"/>
              <a:t>utiče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raspodjelu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lijekova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da </a:t>
            </a:r>
            <a:r>
              <a:rPr lang="en-US" altLang="en-US" sz="2400" dirty="0" err="1" smtClean="0"/>
              <a:t>predstavlja</a:t>
            </a:r>
            <a:r>
              <a:rPr lang="en-US" altLang="en-US" sz="2400" dirty="0" smtClean="0"/>
              <a:t> depo </a:t>
            </a:r>
            <a:r>
              <a:rPr lang="en-US" altLang="en-US" sz="2400" dirty="0" err="1" smtClean="0"/>
              <a:t>za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liposolubilne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lijekove</a:t>
            </a:r>
            <a:r>
              <a:rPr lang="en-US" altLang="en-US" sz="2400" dirty="0" smtClean="0"/>
              <a:t>. </a:t>
            </a:r>
            <a:endParaRPr lang="sr-Latn-CS" altLang="en-US" sz="2400" dirty="0" smtClean="0"/>
          </a:p>
          <a:p>
            <a:pPr eaLnBrk="1" hangingPunct="1">
              <a:buFontTx/>
              <a:buNone/>
            </a:pPr>
            <a:endParaRPr lang="sr-Latn-CS" altLang="en-US" sz="2400" dirty="0" smtClean="0"/>
          </a:p>
          <a:p>
            <a:pPr eaLnBrk="1" hangingPunct="1"/>
            <a:r>
              <a:rPr lang="sr-Latn-CS" altLang="en-US" sz="2400" dirty="0" smtClean="0"/>
              <a:t>k</a:t>
            </a:r>
            <a:r>
              <a:rPr lang="en-US" altLang="en-US" sz="2400" dirty="0" err="1" smtClean="0"/>
              <a:t>oncentracija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albumina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plazmi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konstantno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opada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trudnoći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za</a:t>
            </a:r>
            <a:r>
              <a:rPr lang="en-US" altLang="en-US" sz="2400" dirty="0" smtClean="0"/>
              <a:t> 15-30%, </a:t>
            </a:r>
            <a:r>
              <a:rPr lang="en-US" altLang="en-US" sz="2400" dirty="0" err="1" smtClean="0"/>
              <a:t>što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može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povećati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slobodnu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frakciju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lijeka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plazmi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dovesti</a:t>
            </a:r>
            <a:r>
              <a:rPr lang="en-US" altLang="en-US" sz="2400" dirty="0" smtClean="0"/>
              <a:t> do </a:t>
            </a:r>
            <a:r>
              <a:rPr lang="en-US" altLang="en-US" sz="2400" dirty="0" err="1" smtClean="0"/>
              <a:t>neželjenih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ili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čak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toksičnih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efekata</a:t>
            </a:r>
            <a:r>
              <a:rPr lang="sr-Latn-CS" altLang="en-US" sz="2400" dirty="0" smtClean="0"/>
              <a:t> (</a:t>
            </a:r>
            <a:r>
              <a:rPr lang="en-US" altLang="en-US" sz="2400" dirty="0" err="1" smtClean="0"/>
              <a:t>salicilat</a:t>
            </a:r>
            <a:r>
              <a:rPr lang="sr-Latn-CS" altLang="en-US" sz="2400" dirty="0" smtClean="0"/>
              <a:t>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fenitoin</a:t>
            </a:r>
            <a:r>
              <a:rPr lang="en-US" altLang="en-US" sz="2400" dirty="0" smtClean="0"/>
              <a:t>, diazepam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deksametazon</a:t>
            </a:r>
            <a:r>
              <a:rPr lang="en-US" altLang="en-US" sz="2400" dirty="0" smtClean="0"/>
              <a:t> </a:t>
            </a:r>
            <a:r>
              <a:rPr lang="sr-Latn-CS" altLang="en-US" sz="2400" dirty="0" smtClean="0"/>
              <a:t>)</a:t>
            </a:r>
            <a:r>
              <a:rPr lang="en-US" altLang="en-US" sz="2400" dirty="0" smtClean="0"/>
              <a:t>. </a:t>
            </a:r>
            <a:endParaRPr lang="sr-Latn-C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8932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bs-Latn-BA" altLang="en-US" dirty="0" smtClean="0"/>
              <a:t>			zaključak</a:t>
            </a:r>
            <a:endParaRPr lang="sr-Latn-BA" altLang="en-US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bs-Latn-BA" altLang="en-US" sz="2800" dirty="0" smtClean="0"/>
              <a:t> </a:t>
            </a:r>
            <a:r>
              <a:rPr lang="bs-Latn-BA" altLang="en-US" sz="2800" b="1" i="1" dirty="0" smtClean="0"/>
              <a:t>NEMA NEŠKODLJIVOG LIJEKA!</a:t>
            </a:r>
          </a:p>
          <a:p>
            <a:pPr>
              <a:buFont typeface="Courier New" panose="02070309020205020404" pitchFamily="49" charset="0"/>
              <a:buChar char="o"/>
            </a:pPr>
            <a:endParaRPr lang="bs-Latn-BA" altLang="en-US" sz="2800" b="1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bs-Latn-BA" altLang="en-US" sz="2800" b="1" i="1" dirty="0" smtClean="0"/>
              <a:t>OPREZ PRI DAVANJU LIJEKOVA SVIM ŽENAMA U GENERATIVNOJ DOBI!</a:t>
            </a:r>
          </a:p>
          <a:p>
            <a:pPr>
              <a:buFont typeface="Courier New" panose="02070309020205020404" pitchFamily="49" charset="0"/>
              <a:buChar char="o"/>
            </a:pPr>
            <a:endParaRPr lang="bs-Latn-BA" altLang="en-US" sz="2800" b="1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bs-Latn-BA" altLang="en-US" sz="2800" b="1" i="1" dirty="0" smtClean="0"/>
              <a:t>IZDAVATI LIJEKOVE TRUDNICAMA UZ PRETHODNU PROVJERU!</a:t>
            </a:r>
          </a:p>
          <a:p>
            <a:pPr>
              <a:buFont typeface="Courier New" panose="02070309020205020404" pitchFamily="49" charset="0"/>
              <a:buChar char="o"/>
            </a:pPr>
            <a:endParaRPr lang="bs-Latn-BA" altLang="en-US" sz="2800" b="1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bs-Latn-BA" altLang="en-US" sz="2800" b="1" i="1" dirty="0" smtClean="0"/>
              <a:t>IZBJEGAVATI LAKOMISLENO IZDAVANJE OTC LIJEKOVA!</a:t>
            </a:r>
            <a:endParaRPr lang="sr-Latn-BA" altLang="en-U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08896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7017CBE-6092-4BBC-9071-0875796BA37A}"/>
              </a:ext>
            </a:extLst>
          </p:cNvPr>
          <p:cNvSpPr/>
          <p:nvPr/>
        </p:nvSpPr>
        <p:spPr>
          <a:xfrm>
            <a:off x="5225784" y="5049801"/>
            <a:ext cx="38216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Hvala</a:t>
            </a:r>
            <a:r>
              <a:rPr lang="en-US" sz="4400" b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4400" b="1" spc="5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na</a:t>
            </a:r>
            <a:r>
              <a:rPr lang="en-US" sz="4400" b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pa</a:t>
            </a:r>
            <a:r>
              <a:rPr lang="sr-Latn-RS" sz="4400" b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žnji</a:t>
            </a:r>
            <a:endParaRPr lang="en-US" sz="4400" b="1" spc="5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4A69D38-E632-4EBC-80F6-6CC128D577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90" y="1179898"/>
            <a:ext cx="5085436" cy="34137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6018477-B8A2-4326-9FE3-DAEE99F3C44D}"/>
              </a:ext>
            </a:extLst>
          </p:cNvPr>
          <p:cNvSpPr txBox="1"/>
          <p:nvPr/>
        </p:nvSpPr>
        <p:spPr>
          <a:xfrm>
            <a:off x="1981045" y="6246525"/>
            <a:ext cx="5171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900" b="1" dirty="0">
                <a:solidFill>
                  <a:schemeClr val="bg1"/>
                </a:solidFill>
              </a:rPr>
              <a:t>УНИВЕРЗИТЕТ У БАЊОЈ ЛУЦИ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</a:rPr>
              <a:t>UNIVERSITY OF BANJA LUKA</a:t>
            </a:r>
            <a:endParaRPr lang="sr-Cyrl-RS" sz="700" dirty="0">
              <a:solidFill>
                <a:schemeClr val="bg1"/>
              </a:solidFill>
            </a:endParaRPr>
          </a:p>
          <a:p>
            <a:pPr algn="ctr"/>
            <a:r>
              <a:rPr lang="sr-Cyrl-RS" sz="900" b="1" dirty="0">
                <a:solidFill>
                  <a:schemeClr val="bg1"/>
                </a:solidFill>
              </a:rPr>
              <a:t>МЕДИЦИНСКИ ФАКУЛТЕТ</a:t>
            </a:r>
            <a:endParaRPr lang="en-US" sz="900" b="1" dirty="0">
              <a:solidFill>
                <a:schemeClr val="bg1"/>
              </a:solidFill>
            </a:endParaRPr>
          </a:p>
          <a:p>
            <a:pPr algn="ctr"/>
            <a:r>
              <a:rPr lang="en-US" sz="700" dirty="0">
                <a:solidFill>
                  <a:schemeClr val="bg1"/>
                </a:solidFill>
              </a:rPr>
              <a:t>FACULTY OF MEDICINE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84B2255-571B-4F9A-99D6-0087520C1E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018" y="6237210"/>
            <a:ext cx="601679" cy="5940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09B409D-BE59-4492-A449-CF8EEE1D7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99" y="6272669"/>
            <a:ext cx="446194" cy="52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3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err="1" smtClean="0"/>
              <a:t>Lijekovi</a:t>
            </a:r>
            <a:r>
              <a:rPr lang="en-US" altLang="en-US" sz="3200" dirty="0" smtClean="0"/>
              <a:t> </a:t>
            </a:r>
            <a:r>
              <a:rPr lang="sr-Latn-CS" altLang="en-US" sz="3200" dirty="0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trudno</a:t>
            </a:r>
            <a:r>
              <a:rPr lang="sr-Latn-CS" altLang="en-US" sz="3200" dirty="0" smtClean="0"/>
              <a:t>ća</a:t>
            </a:r>
            <a:endParaRPr lang="en-US" altLang="en-US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r-Latn-CS" altLang="en-US" u="sng" dirty="0" smtClean="0">
              <a:solidFill>
                <a:srgbClr val="FFFF66"/>
              </a:solidFill>
            </a:endParaRPr>
          </a:p>
          <a:p>
            <a:pPr eaLnBrk="1" hangingPunct="1">
              <a:buFontTx/>
              <a:buNone/>
            </a:pPr>
            <a:endParaRPr lang="sr-Latn-CS" altLang="en-US" u="sng" dirty="0" smtClean="0">
              <a:solidFill>
                <a:srgbClr val="FFFF66"/>
              </a:solidFill>
            </a:endParaRPr>
          </a:p>
          <a:p>
            <a:pPr eaLnBrk="1" hangingPunct="1">
              <a:buFontTx/>
              <a:buNone/>
            </a:pPr>
            <a:r>
              <a:rPr lang="sr-Latn-CS" altLang="en-US" dirty="0" smtClean="0">
                <a:solidFill>
                  <a:srgbClr val="FFFF66"/>
                </a:solidFill>
              </a:rPr>
              <a:t>	</a:t>
            </a:r>
            <a:r>
              <a:rPr lang="sr-Latn-CS" altLang="en-US" sz="2800" dirty="0" smtClean="0"/>
              <a:t>Postoji nekoliko veoma važnih faza u razvoju humanog fetusa. Kakve efekte će izazvati teratogeni agensi zavisiće od toga u kojoj fazi razvoja je plod bio izložen njima.</a:t>
            </a:r>
          </a:p>
        </p:txBody>
      </p:sp>
    </p:spTree>
    <p:extLst>
      <p:ext uri="{BB962C8B-B14F-4D97-AF65-F5344CB8AC3E}">
        <p14:creationId xmlns:p14="http://schemas.microsoft.com/office/powerpoint/2010/main" val="397345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/>
              <a:t>Lijekovi</a:t>
            </a:r>
            <a:r>
              <a:rPr lang="en-US" altLang="en-US" sz="3600" dirty="0" smtClean="0"/>
              <a:t> </a:t>
            </a:r>
            <a:r>
              <a:rPr lang="sr-Latn-CS" altLang="en-US" sz="3600" dirty="0" smtClean="0"/>
              <a:t>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trudno</a:t>
            </a:r>
            <a:r>
              <a:rPr lang="sr-Latn-CS" altLang="en-US" sz="3600" dirty="0" smtClean="0"/>
              <a:t>ća</a:t>
            </a:r>
            <a:br>
              <a:rPr lang="sr-Latn-CS" altLang="en-US" sz="3600" dirty="0" smtClean="0"/>
            </a:br>
            <a:r>
              <a:rPr lang="sr-Latn-CS" altLang="en-US" sz="3600" dirty="0" smtClean="0"/>
              <a:t> Preembrionska faza</a:t>
            </a:r>
            <a:endParaRPr lang="en-US" altLang="en-US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r-Latn-CS" altLang="en-US" u="sng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sr-Latn-CS" altLang="en-US" sz="3200" dirty="0" smtClean="0"/>
              <a:t>prvih 17 dana od koncepcije (14-31. dan nakon prvog dana poslednje menstruacije)</a:t>
            </a:r>
          </a:p>
          <a:p>
            <a:pPr eaLnBrk="1" hangingPunct="1">
              <a:buFontTx/>
              <a:buNone/>
            </a:pPr>
            <a:endParaRPr lang="sr-Latn-CS" altLang="en-US" sz="3200" dirty="0" smtClean="0"/>
          </a:p>
          <a:p>
            <a:pPr eaLnBrk="1" hangingPunct="1"/>
            <a:r>
              <a:rPr lang="sr-Latn-CS" altLang="en-US" sz="3200" dirty="0" smtClean="0"/>
              <a:t>posljedica uzimanja lijekova je efekat "sve ili ništa", tj. spontani pobačaj ili intaktno preživljavanje.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007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/>
              <a:t>Lijekovi</a:t>
            </a:r>
            <a:r>
              <a:rPr lang="en-US" altLang="en-US" sz="3600" dirty="0" smtClean="0"/>
              <a:t> </a:t>
            </a:r>
            <a:r>
              <a:rPr lang="sr-Latn-CS" altLang="en-US" sz="3600" dirty="0" smtClean="0"/>
              <a:t>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trudno</a:t>
            </a:r>
            <a:r>
              <a:rPr lang="sr-Latn-CS" altLang="en-US" sz="3600" dirty="0" smtClean="0"/>
              <a:t>ća</a:t>
            </a:r>
            <a:br>
              <a:rPr lang="sr-Latn-CS" altLang="en-US" sz="3600" dirty="0" smtClean="0"/>
            </a:br>
            <a:r>
              <a:rPr lang="sr-Latn-CS" altLang="en-US" sz="3600" dirty="0" smtClean="0"/>
              <a:t> Embrionska faza</a:t>
            </a:r>
            <a:r>
              <a:rPr lang="sr-Latn-CS" altLang="en-US" sz="3600" b="1" u="sng" dirty="0" smtClean="0"/>
              <a:t> </a:t>
            </a:r>
            <a:endParaRPr lang="en-US" altLang="en-US" sz="3600" b="1" u="sng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r-Latn-CS" altLang="en-US" sz="2400" dirty="0" smtClean="0"/>
              <a:t>klasičan teratogeni period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sr-Latn-CS" altLang="en-US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sr-Latn-CS" altLang="en-US" sz="2400" dirty="0" smtClean="0"/>
              <a:t>počinje 31. dan nakon prvog dana poslednje menstruacije (ciklus od 28 dana) i traje do 71. dana trudnoće.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sr-Latn-CS" altLang="en-US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de-DE" altLang="en-US" sz="2400" dirty="0" smtClean="0"/>
              <a:t>kritičan period organogeneze kada lijekovi uzrokuju velike malformacije.</a:t>
            </a:r>
            <a:endParaRPr lang="sr-Latn-CS" altLang="en-US" sz="2400" dirty="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sr-Latn-CS" altLang="en-US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sr-Latn-CS" altLang="en-US" sz="2400" dirty="0" smtClean="0"/>
              <a:t>d</a:t>
            </a:r>
            <a:r>
              <a:rPr lang="de-DE" altLang="en-US" sz="2400" dirty="0" smtClean="0"/>
              <a:t>avanje lijekova početkom ovog perioda izaziva oštećenje srca ili neuralne cijevi, a pred kraj ovog perioda moguća su oštećenja uha ili nepca. 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316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/>
              <a:t>Lijekovi</a:t>
            </a:r>
            <a:r>
              <a:rPr lang="en-US" altLang="en-US" sz="3600" dirty="0" smtClean="0"/>
              <a:t> </a:t>
            </a:r>
            <a:r>
              <a:rPr lang="sr-Latn-CS" altLang="en-US" sz="3600" dirty="0" smtClean="0"/>
              <a:t>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trudno</a:t>
            </a:r>
            <a:r>
              <a:rPr lang="sr-Latn-CS" altLang="en-US" sz="3600" dirty="0" smtClean="0"/>
              <a:t>ća</a:t>
            </a:r>
            <a:br>
              <a:rPr lang="sr-Latn-CS" altLang="en-US" sz="3600" dirty="0" smtClean="0"/>
            </a:br>
            <a:r>
              <a:rPr lang="sr-Latn-CS" altLang="en-US" sz="3600" dirty="0" smtClean="0"/>
              <a:t> </a:t>
            </a:r>
            <a:r>
              <a:rPr lang="de-DE" altLang="en-US" sz="3600" dirty="0" smtClean="0"/>
              <a:t>Fetalna faza</a:t>
            </a:r>
            <a:r>
              <a:rPr lang="de-DE" altLang="en-US" sz="3600" b="1" u="sng" dirty="0" smtClean="0"/>
              <a:t> </a:t>
            </a:r>
            <a:endParaRPr lang="en-US" altLang="en-US" sz="3600" b="1" u="sng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sr-Latn-CS" altLang="en-US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en-US" sz="3200" dirty="0" smtClean="0"/>
              <a:t>o</a:t>
            </a:r>
            <a:r>
              <a:rPr lang="de-DE" altLang="en-US" sz="3200" dirty="0" smtClean="0"/>
              <a:t>vu fazu karakteriše rast i funkcionalno sazrijevanje već formiranih organa i organskih sistema, </a:t>
            </a:r>
            <a:endParaRPr lang="sr-Latn-CS" altLang="en-US" sz="3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alt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de-DE" altLang="en-US" sz="3200" dirty="0" smtClean="0"/>
              <a:t>lijekovi u ovoj fazi mogu djelovati na intrauterini rast fetusa i funkciju organa prije nego na izazivanje velikih malformacija. </a:t>
            </a:r>
            <a:endParaRPr lang="sr-Latn-CS" altLang="en-US" sz="3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altLang="en-US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1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08050"/>
          </a:xfrm>
        </p:spPr>
        <p:txBody>
          <a:bodyPr/>
          <a:lstStyle/>
          <a:p>
            <a:r>
              <a:rPr lang="bs-Latn-BA" altLang="en-US" sz="3200" dirty="0" smtClean="0">
                <a:solidFill>
                  <a:srgbClr val="FFFF00"/>
                </a:solidFill>
              </a:rPr>
              <a:t>                     </a:t>
            </a:r>
            <a:r>
              <a:rPr lang="bs-Latn-BA" altLang="en-US" sz="3600" dirty="0" smtClean="0"/>
              <a:t>TERATOLOGIJA</a:t>
            </a:r>
            <a:endParaRPr lang="sr-Latn-BA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3300" dirty="0" smtClean="0"/>
              <a:t>(teratos-nakaza,monstrum</a:t>
            </a:r>
            <a:r>
              <a:rPr lang="en-US" sz="3300" dirty="0" smtClean="0"/>
              <a:t>) n</a:t>
            </a:r>
            <a:r>
              <a:rPr lang="bs-Latn-BA" sz="3300" dirty="0" smtClean="0"/>
              <a:t>auka</a:t>
            </a:r>
            <a:r>
              <a:rPr lang="en-US" sz="3300" dirty="0" smtClean="0"/>
              <a:t> o </a:t>
            </a:r>
            <a:r>
              <a:rPr lang="bs-Latn-BA" sz="3300" dirty="0" smtClean="0"/>
              <a:t>nenormalnom</a:t>
            </a:r>
            <a:r>
              <a:rPr lang="en-US" sz="3300" dirty="0" smtClean="0"/>
              <a:t> </a:t>
            </a:r>
            <a:r>
              <a:rPr lang="bs-Latn-BA" sz="3300" dirty="0" smtClean="0"/>
              <a:t>razvoju ploda</a:t>
            </a:r>
            <a:endParaRPr lang="en-US" sz="33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33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300" dirty="0" smtClean="0"/>
              <a:t>TERATOGENIMA se </a:t>
            </a:r>
            <a:r>
              <a:rPr lang="bs-Latn-BA" sz="3300" dirty="0" smtClean="0"/>
              <a:t>nazivaju</a:t>
            </a:r>
            <a:r>
              <a:rPr lang="en-US" sz="3300" dirty="0" smtClean="0"/>
              <a:t> </a:t>
            </a:r>
            <a:r>
              <a:rPr lang="bs-Latn-BA" sz="3300" dirty="0" smtClean="0"/>
              <a:t>svi uzročnici</a:t>
            </a:r>
            <a:r>
              <a:rPr lang="en-US" sz="3300" dirty="0" smtClean="0"/>
              <a:t> </a:t>
            </a:r>
            <a:r>
              <a:rPr lang="bs-Latn-BA" sz="3300" dirty="0" smtClean="0"/>
              <a:t>kongenit</a:t>
            </a:r>
            <a:r>
              <a:rPr lang="en-GB" sz="3300" dirty="0" smtClean="0"/>
              <a:t>al</a:t>
            </a:r>
            <a:r>
              <a:rPr lang="bs-Latn-BA" sz="3300" dirty="0" smtClean="0"/>
              <a:t>nih</a:t>
            </a:r>
            <a:r>
              <a:rPr lang="en-US" sz="3300" dirty="0" smtClean="0"/>
              <a:t> </a:t>
            </a:r>
            <a:r>
              <a:rPr lang="bs-Latn-BA" sz="3300" dirty="0" smtClean="0"/>
              <a:t>anomalija</a:t>
            </a:r>
            <a:endParaRPr lang="en-US" sz="33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3300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3300" dirty="0" smtClean="0"/>
              <a:t>TERATOGENI</a:t>
            </a:r>
            <a:r>
              <a:rPr lang="bs-Latn-BA" sz="3300" dirty="0" smtClean="0"/>
              <a:t> 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s-Latn-BA" sz="3300" dirty="0" smtClean="0"/>
              <a:t>fizička ili hemijska materija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s-Latn-BA" sz="3300" dirty="0" smtClean="0"/>
              <a:t>mikroorganizam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s-Latn-BA" sz="3300" dirty="0" smtClean="0"/>
              <a:t>višak ili manjak nekog elementa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bs-Latn-BA" sz="33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3300" dirty="0"/>
              <a:t> </a:t>
            </a:r>
            <a:r>
              <a:rPr lang="bs-Latn-BA" sz="3300" dirty="0" smtClean="0"/>
              <a:t>koji tokom embrijskog ili fetusnog života mogu izazvati ABNORMALNOST OBLIKA ili FUNKCIJE kod </a:t>
            </a:r>
            <a:r>
              <a:rPr lang="bs-Latn-BA" sz="3000" dirty="0" smtClean="0"/>
              <a:t>čovjeka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332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1664</Words>
  <Application>Microsoft Office PowerPoint</Application>
  <PresentationFormat>On-screen Show (4:3)</PresentationFormat>
  <Paragraphs>410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Calibri Light</vt:lpstr>
      <vt:lpstr>Courier New</vt:lpstr>
      <vt:lpstr>Franklin Gothic Book</vt:lpstr>
      <vt:lpstr>Times New Roman</vt:lpstr>
      <vt:lpstr>Wingdings</vt:lpstr>
      <vt:lpstr>Wingdings 2</vt:lpstr>
      <vt:lpstr>Office Theme</vt:lpstr>
      <vt:lpstr>PowerPoint Presentation</vt:lpstr>
      <vt:lpstr>Lijekovi i trudnoća</vt:lpstr>
      <vt:lpstr>Lijekovi i trudnoća Promjene u farmakokinetici I</vt:lpstr>
      <vt:lpstr>Lijekovi i trudnoća Promjene u farmakokinetici II</vt:lpstr>
      <vt:lpstr>Lijekovi i trudnoća</vt:lpstr>
      <vt:lpstr>Lijekovi i trudnoća  Preembrionska faza</vt:lpstr>
      <vt:lpstr>Lijekovi i trudnoća  Embrionska faza </vt:lpstr>
      <vt:lpstr>Lijekovi i trudnoća  Fetalna faza </vt:lpstr>
      <vt:lpstr>                     TERATOLOGIJA</vt:lpstr>
      <vt:lpstr>           KONGENITALNI POREMEćAJ</vt:lpstr>
      <vt:lpstr>        UTVRđIVANJE TERATOGENOSTI</vt:lpstr>
      <vt:lpstr>              DOKAZANI TERATOGENI</vt:lpstr>
      <vt:lpstr>                MOGUĆI TERATOGENI</vt:lpstr>
      <vt:lpstr>       Kada je upotreba lijekova u trudnoći                            opravdana?</vt:lpstr>
      <vt:lpstr>      Kada je upotreba lijekova u trudnoći                          nužna (opravdana)</vt:lpstr>
      <vt:lpstr>Lijekovi i njihovi mogući teratogeni učinci na      plod</vt:lpstr>
      <vt:lpstr>   LIJEKOVI I NJIHOVI MOGUĆI TERATOGENI UČINCI   NA PLOD </vt:lpstr>
      <vt:lpstr>PowerPoint Presentation</vt:lpstr>
      <vt:lpstr>PowerPoint Presentation</vt:lpstr>
      <vt:lpstr>PowerPoint Presentation</vt:lpstr>
      <vt:lpstr>  Kategorizacija lijekova u odnosu na rizik za fetus/novorođenče </vt:lpstr>
      <vt:lpstr>     Kategorizacija lijekova prema stepenu  rizika primjene u trudnoći (FDA)</vt:lpstr>
      <vt:lpstr> PRIMJENA LIJEKOVA KOD ŽENA KOJE DOJE</vt:lpstr>
      <vt:lpstr>                  LIJEKOVI U LAKTACIJI</vt:lpstr>
      <vt:lpstr>   ANTIINFEKTIVI</vt:lpstr>
      <vt:lpstr>        penicilini</vt:lpstr>
      <vt:lpstr>   cefalosporini</vt:lpstr>
      <vt:lpstr>                      fluorohinoloni</vt:lpstr>
      <vt:lpstr>                          makrolidi</vt:lpstr>
      <vt:lpstr>       aminoglikozidi</vt:lpstr>
      <vt:lpstr>   sulfonamidi</vt:lpstr>
      <vt:lpstr>        tetraciklini               (doksiciklin, minociklin)</vt:lpstr>
      <vt:lpstr>                          antifungici</vt:lpstr>
      <vt:lpstr>   analgetici</vt:lpstr>
      <vt:lpstr>   Preparati za liječenje gerb-a i peptičkog        ulkusa</vt:lpstr>
      <vt:lpstr>       laksativi</vt:lpstr>
      <vt:lpstr>      diazepam</vt:lpstr>
      <vt:lpstr>   metoklopramid</vt:lpstr>
      <vt:lpstr>     loratadin</vt:lpstr>
      <vt:lpstr>   zaključak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pc</cp:lastModifiedBy>
  <cp:revision>116</cp:revision>
  <dcterms:created xsi:type="dcterms:W3CDTF">2017-11-08T08:09:10Z</dcterms:created>
  <dcterms:modified xsi:type="dcterms:W3CDTF">2021-10-28T07:12:53Z</dcterms:modified>
</cp:coreProperties>
</file>